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6" r:id="rId3"/>
    <p:sldId id="257" r:id="rId4"/>
    <p:sldId id="258" r:id="rId5"/>
    <p:sldId id="259" r:id="rId6"/>
    <p:sldId id="261" r:id="rId7"/>
    <p:sldId id="270" r:id="rId8"/>
    <p:sldId id="271" r:id="rId9"/>
    <p:sldId id="272" r:id="rId10"/>
    <p:sldId id="288" r:id="rId11"/>
    <p:sldId id="274" r:id="rId12"/>
    <p:sldId id="262" r:id="rId13"/>
    <p:sldId id="263" r:id="rId14"/>
    <p:sldId id="264" r:id="rId15"/>
    <p:sldId id="265" r:id="rId16"/>
    <p:sldId id="266" r:id="rId17"/>
    <p:sldId id="267" r:id="rId18"/>
    <p:sldId id="285" r:id="rId19"/>
    <p:sldId id="260" r:id="rId20"/>
    <p:sldId id="298" r:id="rId21"/>
    <p:sldId id="268" r:id="rId22"/>
    <p:sldId id="291" r:id="rId23"/>
    <p:sldId id="277" r:id="rId24"/>
    <p:sldId id="278" r:id="rId25"/>
    <p:sldId id="292" r:id="rId26"/>
    <p:sldId id="303" r:id="rId27"/>
    <p:sldId id="293" r:id="rId28"/>
    <p:sldId id="297" r:id="rId29"/>
    <p:sldId id="294" r:id="rId30"/>
    <p:sldId id="296" r:id="rId31"/>
    <p:sldId id="273" r:id="rId32"/>
    <p:sldId id="275" r:id="rId33"/>
    <p:sldId id="289" r:id="rId34"/>
    <p:sldId id="279" r:id="rId35"/>
    <p:sldId id="299" r:id="rId36"/>
    <p:sldId id="284" r:id="rId37"/>
    <p:sldId id="300" r:id="rId38"/>
    <p:sldId id="304" r:id="rId39"/>
    <p:sldId id="280" r:id="rId40"/>
    <p:sldId id="282" r:id="rId41"/>
    <p:sldId id="302" r:id="rId42"/>
    <p:sldId id="283" r:id="rId43"/>
    <p:sldId id="301" r:id="rId44"/>
    <p:sldId id="295" r:id="rId45"/>
    <p:sldId id="287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249" autoAdjust="0"/>
  </p:normalViewPr>
  <p:slideViewPr>
    <p:cSldViewPr snapToGrid="0">
      <p:cViewPr varScale="1">
        <p:scale>
          <a:sx n="70" d="100"/>
          <a:sy n="70" d="100"/>
        </p:scale>
        <p:origin x="84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30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1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0181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37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6778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03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95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95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3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29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68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2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580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4051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99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3E95-70F8-489C-8785-2D5F5F3C796C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C71B7A-3F81-40F5-9011-CF46057289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7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768" y="721217"/>
            <a:ext cx="11590986" cy="3142445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solidFill>
                  <a:srgbClr val="002060"/>
                </a:solidFill>
                <a:latin typeface="+mn-lt"/>
              </a:rPr>
              <a:t>Welcome to Our American Diploma    Seminar</a:t>
            </a:r>
            <a:endParaRPr lang="en-US" sz="8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2197" y="3643953"/>
            <a:ext cx="109091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Guests:</a:t>
            </a:r>
            <a:endParaRPr lang="ar-EG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/>
              <a:t>Dr. Laura </a:t>
            </a:r>
            <a:r>
              <a:rPr lang="ar-EG" sz="3200" b="1" dirty="0" smtClean="0"/>
              <a:t>–</a:t>
            </a:r>
            <a:r>
              <a:rPr lang="en-US" sz="3200" b="1" dirty="0" smtClean="0"/>
              <a:t> Coordinator of American Diploma in Egypt</a:t>
            </a:r>
            <a:endParaRPr lang="ar-EG" sz="3200" b="1" dirty="0" smtClean="0"/>
          </a:p>
          <a:p>
            <a:r>
              <a:rPr lang="en-US" sz="3200" b="1" dirty="0" smtClean="0"/>
              <a:t>Dr. Eman Hafez –SAT1 English</a:t>
            </a:r>
          </a:p>
          <a:p>
            <a:r>
              <a:rPr lang="en-US" sz="3200" b="1" dirty="0" smtClean="0"/>
              <a:t>Eng. Osama Thabet</a:t>
            </a:r>
            <a:r>
              <a:rPr lang="en-US" sz="3200" b="1" dirty="0"/>
              <a:t> </a:t>
            </a:r>
            <a:r>
              <a:rPr lang="en-US" sz="3200" b="1" dirty="0" smtClean="0"/>
              <a:t>–SAT1 Math</a:t>
            </a:r>
          </a:p>
          <a:p>
            <a:r>
              <a:rPr lang="en-US" sz="3200" b="1" dirty="0" smtClean="0"/>
              <a:t>Dr. Omneya Eldeeb –SAT2 Physics</a:t>
            </a:r>
          </a:p>
          <a:p>
            <a:r>
              <a:rPr lang="en-US" sz="3200" b="1" dirty="0" smtClean="0"/>
              <a:t>Dr. Aliaa Ramadan – SAT2 Biology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156286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621" y="624109"/>
            <a:ext cx="9443992" cy="1925907"/>
          </a:xfrm>
        </p:spPr>
        <p:txBody>
          <a:bodyPr>
            <a:noAutofit/>
          </a:bodyPr>
          <a:lstStyle/>
          <a:p>
            <a:pPr algn="r"/>
            <a:r>
              <a:rPr lang="ar-EG" sz="6000" b="1" dirty="0">
                <a:solidFill>
                  <a:schemeClr val="tx1"/>
                </a:solidFill>
              </a:rPr>
              <a:t>المواد الاساسية للقبول في</a:t>
            </a:r>
            <a:r>
              <a:rPr lang="ar-EG" sz="6000" b="1" dirty="0">
                <a:solidFill>
                  <a:srgbClr val="FF0000"/>
                </a:solidFill>
              </a:rPr>
              <a:t> جميع </a:t>
            </a:r>
            <a:r>
              <a:rPr lang="ar-EG" sz="6000" b="1" dirty="0">
                <a:solidFill>
                  <a:schemeClr val="tx1"/>
                </a:solidFill>
              </a:rPr>
              <a:t>الكليات العلمية و الهندسية و النظرية:</a:t>
            </a:r>
            <a:r>
              <a:rPr lang="ar-EG" sz="6000" b="1" dirty="0"/>
              <a:t/>
            </a:r>
            <a:br>
              <a:rPr lang="ar-EG" sz="6000" b="1" dirty="0"/>
            </a:b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5297" y="3639936"/>
            <a:ext cx="8915400" cy="377762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6000" b="1" dirty="0" smtClean="0">
                <a:solidFill>
                  <a:srgbClr val="FF0000"/>
                </a:solidFill>
              </a:rPr>
              <a:t>الاحياء</a:t>
            </a:r>
          </a:p>
          <a:p>
            <a:pPr marL="0" indent="0" algn="r">
              <a:buNone/>
            </a:pPr>
            <a:endParaRPr lang="ar-EG" sz="6000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ar-EG" sz="6000" b="1" dirty="0">
                <a:solidFill>
                  <a:srgbClr val="FF0000"/>
                </a:solidFill>
              </a:rPr>
              <a:t>الرياضيات</a:t>
            </a:r>
            <a:endParaRPr lang="en-US" sz="6000" b="1" dirty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8867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37" y="1462425"/>
            <a:ext cx="10515600" cy="44640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9600" b="1" dirty="0" smtClean="0">
                <a:solidFill>
                  <a:srgbClr val="FF0000"/>
                </a:solidFill>
              </a:rPr>
              <a:t>كيف يتم حساب مجموع السات ؟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65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530" y="446689"/>
            <a:ext cx="8911687" cy="1280890"/>
          </a:xfrm>
        </p:spPr>
        <p:txBody>
          <a:bodyPr>
            <a:noAutofit/>
          </a:bodyPr>
          <a:lstStyle/>
          <a:p>
            <a:pPr algn="r"/>
            <a:r>
              <a:rPr lang="ar-EG" sz="7200" b="1" dirty="0">
                <a:solidFill>
                  <a:srgbClr val="008000"/>
                </a:solidFill>
              </a:rPr>
              <a:t>الجامعات الحكومية :</a:t>
            </a:r>
            <a:endParaRPr lang="en-US" sz="72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1905000"/>
            <a:ext cx="9384427" cy="4676104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EG" sz="5400" b="1" dirty="0">
                <a:solidFill>
                  <a:schemeClr val="tx1"/>
                </a:solidFill>
              </a:rPr>
              <a:t>سات 1</a:t>
            </a:r>
            <a:endParaRPr lang="en-US" sz="5400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EG" sz="5400" b="1" dirty="0" smtClean="0">
                <a:solidFill>
                  <a:srgbClr val="FF0000"/>
                </a:solidFill>
              </a:rPr>
              <a:t>1050/1600 </a:t>
            </a:r>
            <a:r>
              <a:rPr lang="ar-EG" sz="5400" b="1" dirty="0">
                <a:solidFill>
                  <a:srgbClr val="FF0000"/>
                </a:solidFill>
              </a:rPr>
              <a:t>× 60/100 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EG" sz="5400" b="1" dirty="0">
                <a:solidFill>
                  <a:srgbClr val="FF0000"/>
                </a:solidFill>
              </a:rPr>
              <a:t>1090 /1600 × 69/100 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EG" sz="5400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EG" sz="5400" b="1" dirty="0" smtClean="0">
                <a:solidFill>
                  <a:schemeClr val="tx1"/>
                </a:solidFill>
              </a:rPr>
              <a:t>سات </a:t>
            </a:r>
            <a:r>
              <a:rPr lang="ar-EG" sz="5400" b="1" dirty="0">
                <a:solidFill>
                  <a:schemeClr val="tx1"/>
                </a:solidFill>
              </a:rPr>
              <a:t>2</a:t>
            </a:r>
            <a:r>
              <a:rPr lang="ar-EG" sz="5400" b="1" dirty="0">
                <a:solidFill>
                  <a:srgbClr val="FF0000"/>
                </a:solidFill>
              </a:rPr>
              <a:t> 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EG" sz="5400" b="1" dirty="0">
                <a:solidFill>
                  <a:srgbClr val="FF0000"/>
                </a:solidFill>
              </a:rPr>
              <a:t>1100/1600 × 15/100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03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EG" sz="7200" b="1" dirty="0">
                <a:solidFill>
                  <a:srgbClr val="008000"/>
                </a:solidFill>
              </a:rPr>
              <a:t>الجامعات </a:t>
            </a:r>
            <a:r>
              <a:rPr lang="ar-EG" sz="7200" b="1" dirty="0" smtClean="0">
                <a:solidFill>
                  <a:srgbClr val="008000"/>
                </a:solidFill>
              </a:rPr>
              <a:t>الخاصة</a:t>
            </a:r>
            <a:r>
              <a:rPr lang="ar-EG" sz="7200" b="1" dirty="0">
                <a:solidFill>
                  <a:srgbClr val="008000"/>
                </a:solidFill>
              </a:rPr>
              <a:t> </a:t>
            </a:r>
            <a:r>
              <a:rPr lang="ar-EG" sz="7200" b="1" dirty="0" smtClean="0">
                <a:solidFill>
                  <a:srgbClr val="008000"/>
                </a:solidFill>
              </a:rPr>
              <a:t>: </a:t>
            </a:r>
            <a:endParaRPr lang="en-US" sz="72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2133600"/>
            <a:ext cx="9169199" cy="4589172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EG" sz="5400" b="1" dirty="0">
                <a:solidFill>
                  <a:schemeClr val="tx1"/>
                </a:solidFill>
              </a:rPr>
              <a:t>سات 1</a:t>
            </a:r>
            <a:endParaRPr lang="en-US" sz="5400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EG" sz="5400" b="1" dirty="0">
                <a:solidFill>
                  <a:srgbClr val="FF0000"/>
                </a:solidFill>
              </a:rPr>
              <a:t>800/1600 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EG" sz="5400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EG" sz="5400" b="1" dirty="0" smtClean="0">
                <a:solidFill>
                  <a:schemeClr val="tx1"/>
                </a:solidFill>
              </a:rPr>
              <a:t>سات 2</a:t>
            </a:r>
            <a:r>
              <a:rPr lang="ar-EG" sz="5400" b="1" dirty="0" smtClean="0">
                <a:solidFill>
                  <a:srgbClr val="FF0000"/>
                </a:solidFill>
              </a:rPr>
              <a:t> 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EG" sz="5400" b="1" dirty="0">
                <a:solidFill>
                  <a:srgbClr val="FF0000"/>
                </a:solidFill>
              </a:rPr>
              <a:t>900/1600 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EG" sz="5400" b="1" dirty="0">
                <a:solidFill>
                  <a:srgbClr val="FF0000"/>
                </a:solidFill>
              </a:rPr>
              <a:t>1090/1600 × 69/100 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42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084" y="121870"/>
            <a:ext cx="10928797" cy="1445990"/>
          </a:xfrm>
        </p:spPr>
        <p:txBody>
          <a:bodyPr>
            <a:noAutofit/>
          </a:bodyPr>
          <a:lstStyle/>
          <a:p>
            <a:pPr algn="r" rtl="1"/>
            <a:r>
              <a:rPr lang="ar-EG" sz="5400" b="1" dirty="0" smtClean="0">
                <a:solidFill>
                  <a:srgbClr val="FF0000"/>
                </a:solidFill>
              </a:rPr>
              <a:t>ما هو قرار 238 ؟ و هل تم الغاء البونس ؟ </a:t>
            </a:r>
            <a:r>
              <a:rPr lang="en-US" sz="5400" b="1" dirty="0" smtClean="0">
                <a:solidFill>
                  <a:srgbClr val="FF0000"/>
                </a:solidFill>
              </a:rPr>
              <a:t>(Bonus)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338" y="2092657"/>
            <a:ext cx="11313543" cy="3680346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400" b="1" dirty="0" smtClean="0">
                <a:solidFill>
                  <a:srgbClr val="0070C0"/>
                </a:solidFill>
              </a:rPr>
              <a:t>ينص قرار 238 على ان:</a:t>
            </a:r>
            <a:endParaRPr lang="en-US" sz="4400" b="1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EG" sz="4400" b="1" dirty="0">
                <a:solidFill>
                  <a:schemeClr val="tx1"/>
                </a:solidFill>
              </a:rPr>
              <a:t>النسبة المرنة سوف تظل نسبة دخول الجامعات الحكومية </a:t>
            </a:r>
            <a:r>
              <a:rPr lang="ar-EG" sz="4400" b="1" dirty="0">
                <a:solidFill>
                  <a:srgbClr val="FF0000"/>
                </a:solidFill>
              </a:rPr>
              <a:t>2.5% </a:t>
            </a:r>
            <a:r>
              <a:rPr lang="ar-EG" sz="4400" b="1" dirty="0">
                <a:solidFill>
                  <a:schemeClr val="tx1"/>
                </a:solidFill>
              </a:rPr>
              <a:t>كما هى </a:t>
            </a:r>
            <a:endParaRPr lang="en-US" sz="4400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EG" sz="4400" b="1" dirty="0">
                <a:solidFill>
                  <a:schemeClr val="tx1"/>
                </a:solidFill>
              </a:rPr>
              <a:t>سيتم إلغاء </a:t>
            </a:r>
            <a:r>
              <a:rPr lang="en-US" sz="4400" b="1" dirty="0">
                <a:solidFill>
                  <a:schemeClr val="tx1"/>
                </a:solidFill>
              </a:rPr>
              <a:t>Bonus  </a:t>
            </a:r>
            <a:r>
              <a:rPr lang="ar-EG" sz="4400" b="1" dirty="0">
                <a:solidFill>
                  <a:schemeClr val="tx1"/>
                </a:solidFill>
              </a:rPr>
              <a:t> للعام الجامعي 2019/2020 حيث سيكون المجموع الكلي </a:t>
            </a:r>
            <a:r>
              <a:rPr lang="ar-EG" sz="4400" b="1" dirty="0">
                <a:solidFill>
                  <a:srgbClr val="FF0000"/>
                </a:solidFill>
              </a:rPr>
              <a:t>100 % </a:t>
            </a:r>
            <a:r>
              <a:rPr lang="ar-EG" sz="4400" b="1" dirty="0">
                <a:solidFill>
                  <a:schemeClr val="tx1"/>
                </a:solidFill>
              </a:rPr>
              <a:t>و كما </a:t>
            </a:r>
            <a:r>
              <a:rPr lang="ar-EG" sz="4400" b="1" dirty="0" smtClean="0">
                <a:solidFill>
                  <a:schemeClr val="tx1"/>
                </a:solidFill>
              </a:rPr>
              <a:t>يلى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/>
              <a:t>:</a:t>
            </a:r>
            <a:r>
              <a:rPr lang="ar-EG" sz="4400" b="1" dirty="0" smtClean="0"/>
              <a:t> </a:t>
            </a:r>
            <a:endParaRPr lang="en-US" sz="4400" b="1" dirty="0"/>
          </a:p>
          <a:p>
            <a:pPr marL="0" indent="0" algn="r">
              <a:buNone/>
            </a:pPr>
            <a:endParaRPr lang="ar-EG" sz="4400" b="1" dirty="0" smtClean="0"/>
          </a:p>
          <a:p>
            <a:pPr marL="0" indent="0" algn="r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61332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31" y="0"/>
            <a:ext cx="11345215" cy="6172155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endParaRPr lang="en-US" sz="6000" b="1" dirty="0"/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6000" b="1" dirty="0">
                <a:solidFill>
                  <a:srgbClr val="FF0000"/>
                </a:solidFill>
              </a:rPr>
              <a:t>40% </a:t>
            </a:r>
            <a:r>
              <a:rPr lang="ar-EG" sz="6000" b="1" dirty="0">
                <a:solidFill>
                  <a:schemeClr val="tx1"/>
                </a:solidFill>
              </a:rPr>
              <a:t>مواد المدرسة </a:t>
            </a:r>
            <a:endParaRPr lang="en-US" sz="6000" b="1" dirty="0">
              <a:solidFill>
                <a:schemeClr val="tx1"/>
              </a:solidFill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6000" b="1" dirty="0">
                <a:solidFill>
                  <a:srgbClr val="FF0000"/>
                </a:solidFill>
              </a:rPr>
              <a:t>50% </a:t>
            </a:r>
            <a:r>
              <a:rPr lang="ar-EG" sz="6000" b="1" dirty="0">
                <a:solidFill>
                  <a:schemeClr val="tx1"/>
                </a:solidFill>
              </a:rPr>
              <a:t>سات 1</a:t>
            </a:r>
            <a:r>
              <a:rPr lang="ar-EG" sz="6000" b="1" dirty="0"/>
              <a:t> </a:t>
            </a:r>
            <a:endParaRPr lang="en-US" sz="6000" b="1" dirty="0"/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EG" sz="6000" b="1" dirty="0">
                <a:solidFill>
                  <a:srgbClr val="FF0000"/>
                </a:solidFill>
              </a:rPr>
              <a:t>10% </a:t>
            </a:r>
            <a:r>
              <a:rPr lang="ar-EG" sz="6000" b="1" dirty="0">
                <a:solidFill>
                  <a:schemeClr val="tx1"/>
                </a:solidFill>
              </a:rPr>
              <a:t>سات 2</a:t>
            </a:r>
            <a:endParaRPr lang="en-US" sz="6000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EG" sz="6000" b="1" dirty="0">
                <a:solidFill>
                  <a:schemeClr val="tx1"/>
                </a:solidFill>
              </a:rPr>
              <a:t>و اذا لم </a:t>
            </a:r>
            <a:r>
              <a:rPr lang="ar-EG" sz="6600" b="1" dirty="0">
                <a:solidFill>
                  <a:schemeClr val="tx1"/>
                </a:solidFill>
              </a:rPr>
              <a:t>يلتحق</a:t>
            </a:r>
            <a:r>
              <a:rPr lang="ar-EG" sz="6000" b="1" dirty="0">
                <a:solidFill>
                  <a:schemeClr val="tx1"/>
                </a:solidFill>
              </a:rPr>
              <a:t> الطالب بسات 2 سيتم حساب 60 % سات 1</a:t>
            </a:r>
            <a:r>
              <a:rPr lang="ar-EG" sz="6000" b="1" dirty="0"/>
              <a:t>  </a:t>
            </a:r>
            <a:endParaRPr lang="en-US" sz="6000" b="1" dirty="0"/>
          </a:p>
          <a:p>
            <a:pPr algn="r">
              <a:buFont typeface="Wingdings" panose="05000000000000000000" pitchFamily="2" charset="2"/>
              <a:buChar char="Ø"/>
            </a:pP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514374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383" y="609823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ar-EG" sz="6600" b="1" u="sng" dirty="0" smtClean="0">
                <a:solidFill>
                  <a:srgbClr val="FF0000"/>
                </a:solidFill>
              </a:rPr>
              <a:t>بالتالى :</a:t>
            </a:r>
            <a:r>
              <a:rPr lang="en-US" sz="6600" dirty="0" smtClean="0">
                <a:solidFill>
                  <a:srgbClr val="FF0000"/>
                </a:solidFill>
              </a:rPr>
              <a:t/>
            </a:r>
            <a:br>
              <a:rPr lang="en-US" sz="6600" dirty="0" smtClean="0">
                <a:solidFill>
                  <a:srgbClr val="FF0000"/>
                </a:solidFill>
              </a:rPr>
            </a:b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107" y="2205842"/>
            <a:ext cx="10515600" cy="43513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6600" b="1" dirty="0" smtClean="0">
                <a:solidFill>
                  <a:schemeClr val="tx1"/>
                </a:solidFill>
              </a:rPr>
              <a:t>لابد </a:t>
            </a:r>
            <a:r>
              <a:rPr lang="ar-EG" sz="6600" b="1" dirty="0">
                <a:solidFill>
                  <a:schemeClr val="tx1"/>
                </a:solidFill>
              </a:rPr>
              <a:t>للجامعات الخاصة من نزول المجموع الي </a:t>
            </a:r>
            <a:r>
              <a:rPr lang="ar-EG" sz="6600" b="1" dirty="0">
                <a:solidFill>
                  <a:srgbClr val="FF0000"/>
                </a:solidFill>
              </a:rPr>
              <a:t>اقل من 90% </a:t>
            </a:r>
            <a:r>
              <a:rPr lang="ar-EG" sz="6600" b="1" dirty="0">
                <a:solidFill>
                  <a:schemeClr val="tx1"/>
                </a:solidFill>
              </a:rPr>
              <a:t>للكليات العملية و هذا مجال </a:t>
            </a:r>
            <a:r>
              <a:rPr lang="ar-EG" sz="6600" b="1" dirty="0" smtClean="0">
                <a:solidFill>
                  <a:schemeClr val="tx1"/>
                </a:solidFill>
              </a:rPr>
              <a:t>للمناقشة</a:t>
            </a:r>
            <a:endParaRPr lang="en-US" sz="6600" b="1" dirty="0">
              <a:solidFill>
                <a:schemeClr val="tx1"/>
              </a:solidFill>
            </a:endParaRPr>
          </a:p>
          <a:p>
            <a:pPr algn="r"/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1648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863" y="134713"/>
            <a:ext cx="8911687" cy="1280890"/>
          </a:xfrm>
        </p:spPr>
        <p:txBody>
          <a:bodyPr>
            <a:noAutofit/>
          </a:bodyPr>
          <a:lstStyle/>
          <a:p>
            <a:pPr algn="r" rtl="1"/>
            <a:r>
              <a:rPr lang="ar-EG" sz="6000" b="1" dirty="0" smtClean="0">
                <a:solidFill>
                  <a:srgbClr val="FF0000"/>
                </a:solidFill>
              </a:rPr>
              <a:t> ما هى شروط الدراسة بالخارج ؟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753" y="1842449"/>
            <a:ext cx="10603860" cy="445532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4800" b="1" dirty="0" smtClean="0">
                <a:solidFill>
                  <a:schemeClr val="tx1"/>
                </a:solidFill>
              </a:rPr>
              <a:t>كل </a:t>
            </a:r>
            <a:r>
              <a:rPr lang="ar-EG" sz="4800" b="1" dirty="0">
                <a:solidFill>
                  <a:schemeClr val="tx1"/>
                </a:solidFill>
              </a:rPr>
              <a:t>جامعة خارج مصر لها شروط خاصة بالمواد الدراسية و درجة نجاح السات – و في امريكا ليس هناك درجة معينة لكن هذا يخضع لترتيب الجامعة بين الجامعات و اختيارها لدرجة </a:t>
            </a:r>
            <a:r>
              <a:rPr lang="en-US" sz="4800" b="1" dirty="0">
                <a:solidFill>
                  <a:schemeClr val="tx1"/>
                </a:solidFill>
              </a:rPr>
              <a:t>SAT</a:t>
            </a:r>
            <a:r>
              <a:rPr lang="ar-EG" sz="4800" b="1" dirty="0">
                <a:solidFill>
                  <a:schemeClr val="tx1"/>
                </a:solidFill>
              </a:rPr>
              <a:t> الحاصل عليها الطالب</a:t>
            </a:r>
            <a:endParaRPr lang="en-US" sz="4800" b="1" dirty="0">
              <a:solidFill>
                <a:schemeClr val="tx1"/>
              </a:solidFill>
            </a:endParaRPr>
          </a:p>
          <a:p>
            <a:pPr algn="r"/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63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346" y="269268"/>
            <a:ext cx="8911687" cy="1280890"/>
          </a:xfrm>
        </p:spPr>
        <p:txBody>
          <a:bodyPr>
            <a:noAutofit/>
          </a:bodyPr>
          <a:lstStyle/>
          <a:p>
            <a:pPr marL="0" indent="0" algn="r"/>
            <a:r>
              <a:rPr lang="ar-EG" sz="6000" b="1" dirty="0">
                <a:solidFill>
                  <a:srgbClr val="FF0000"/>
                </a:solidFill>
              </a:rPr>
              <a:t>للسفر بالخارج يجب على الطالب الحصول على: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2549" y="2122066"/>
            <a:ext cx="10246412" cy="4155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rgbClr val="008000"/>
                </a:solidFill>
              </a:rPr>
              <a:t>GPA</a:t>
            </a:r>
            <a:r>
              <a:rPr lang="en-US" sz="6000" b="1" dirty="0" smtClean="0">
                <a:solidFill>
                  <a:schemeClr val="tx1"/>
                </a:solidFill>
              </a:rPr>
              <a:t> = 3.8</a:t>
            </a:r>
          </a:p>
          <a:p>
            <a:pPr marL="0" indent="0">
              <a:buNone/>
            </a:pPr>
            <a:r>
              <a:rPr lang="en-US" sz="6000" b="1" dirty="0" smtClean="0">
                <a:solidFill>
                  <a:srgbClr val="008000"/>
                </a:solidFill>
              </a:rPr>
              <a:t>SAT I </a:t>
            </a:r>
            <a:r>
              <a:rPr lang="en-US" sz="6000" b="1" dirty="0" smtClean="0">
                <a:solidFill>
                  <a:schemeClr val="tx1"/>
                </a:solidFill>
              </a:rPr>
              <a:t>= 900</a:t>
            </a:r>
          </a:p>
          <a:p>
            <a:pPr marL="0" indent="0">
              <a:buNone/>
            </a:pPr>
            <a:r>
              <a:rPr lang="en-US" sz="6000" b="1" dirty="0" smtClean="0">
                <a:solidFill>
                  <a:srgbClr val="008000"/>
                </a:solidFill>
              </a:rPr>
              <a:t>SAT II </a:t>
            </a:r>
            <a:r>
              <a:rPr lang="en-US" sz="6000" b="1" dirty="0" smtClean="0">
                <a:solidFill>
                  <a:schemeClr val="tx1"/>
                </a:solidFill>
              </a:rPr>
              <a:t>= 1100</a:t>
            </a:r>
            <a:endParaRPr lang="ar-EG" sz="6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6000" b="1" dirty="0" smtClean="0">
                <a:solidFill>
                  <a:schemeClr val="tx1"/>
                </a:solidFill>
              </a:rPr>
              <a:t>TOEFEL</a:t>
            </a:r>
            <a:r>
              <a:rPr lang="ar-EG" sz="6000" b="1" dirty="0" smtClean="0">
                <a:solidFill>
                  <a:schemeClr val="tx1"/>
                </a:solidFill>
              </a:rPr>
              <a:t> </a:t>
            </a:r>
            <a:r>
              <a:rPr lang="ar-EG" sz="6000" b="1" dirty="0">
                <a:solidFill>
                  <a:schemeClr val="tx1"/>
                </a:solidFill>
              </a:rPr>
              <a:t>او </a:t>
            </a:r>
            <a:r>
              <a:rPr lang="en-US" sz="6000" b="1" dirty="0">
                <a:solidFill>
                  <a:schemeClr val="tx1"/>
                </a:solidFill>
              </a:rPr>
              <a:t>IELTs </a:t>
            </a:r>
            <a:r>
              <a:rPr lang="en-US" sz="6000" b="1" dirty="0">
                <a:solidFill>
                  <a:srgbClr val="008000"/>
                </a:solidFill>
              </a:rPr>
              <a:t>:</a:t>
            </a:r>
            <a:r>
              <a:rPr lang="ar-EG" sz="6000" b="1" dirty="0" smtClean="0">
                <a:solidFill>
                  <a:srgbClr val="008000"/>
                </a:solidFill>
              </a:rPr>
              <a:t>شهادة ال</a:t>
            </a:r>
            <a:endParaRPr lang="en-US" sz="6000" b="1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608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099" y="202984"/>
            <a:ext cx="11353800" cy="1120849"/>
          </a:xfrm>
        </p:spPr>
        <p:txBody>
          <a:bodyPr>
            <a:noAutofit/>
          </a:bodyPr>
          <a:lstStyle/>
          <a:p>
            <a:pPr algn="r"/>
            <a:r>
              <a:rPr lang="ar-EG" sz="5400" b="1" dirty="0" smtClean="0">
                <a:solidFill>
                  <a:srgbClr val="FF0000"/>
                </a:solidFill>
              </a:rPr>
              <a:t>- ماذا عن الطلاب ذوي الإحتياجات خاصة ؟ </a:t>
            </a:r>
            <a:r>
              <a:rPr lang="en-US" sz="5400" b="1" dirty="0" smtClean="0">
                <a:solidFill>
                  <a:srgbClr val="FF0000"/>
                </a:solidFill>
              </a:rPr>
              <a:t/>
            </a:r>
            <a:br>
              <a:rPr lang="en-US" sz="5400" b="1" dirty="0" smtClean="0">
                <a:solidFill>
                  <a:srgbClr val="FF0000"/>
                </a:solidFill>
              </a:rPr>
            </a:b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307" y="1842446"/>
            <a:ext cx="11526592" cy="489474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4600" b="1" dirty="0" smtClean="0">
                <a:solidFill>
                  <a:schemeClr val="tx1"/>
                </a:solidFill>
              </a:rPr>
              <a:t>أعطى </a:t>
            </a:r>
            <a:r>
              <a:rPr lang="ar-EG" sz="4600" b="1" dirty="0">
                <a:solidFill>
                  <a:schemeClr val="tx1"/>
                </a:solidFill>
              </a:rPr>
              <a:t>الكولج بورد إهتمام لطلبة الإحتياجات الخاصة بعمل إمتحان خاص او إعطاء بعض الحالات وقت إضافي – و هذة قصة طويلة تتطلب تقارير طبية بالحالة و متابعة لمدة 6 شهور قبل الامتحان للتأكد من حالة الطالب و تسجيله .</a:t>
            </a:r>
            <a:endParaRPr lang="en-US" sz="4600" b="1" dirty="0">
              <a:solidFill>
                <a:schemeClr val="tx1"/>
              </a:solidFill>
            </a:endParaRPr>
          </a:p>
          <a:p>
            <a:endParaRPr lang="en-US" sz="4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19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949" y="437882"/>
            <a:ext cx="10010663" cy="1467118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949" y="437882"/>
            <a:ext cx="10010663" cy="54733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400" b="1" dirty="0" smtClean="0">
                <a:solidFill>
                  <a:srgbClr val="FF0000"/>
                </a:solidFill>
              </a:rPr>
              <a:t>د</a:t>
            </a:r>
            <a:r>
              <a:rPr lang="ar-EG" sz="4400" b="1" dirty="0">
                <a:solidFill>
                  <a:srgbClr val="FF0000"/>
                </a:solidFill>
              </a:rPr>
              <a:t>. لورا </a:t>
            </a:r>
            <a:r>
              <a:rPr lang="ar-EG" sz="4400" b="1" dirty="0" smtClean="0">
                <a:solidFill>
                  <a:srgbClr val="FF0000"/>
                </a:solidFill>
              </a:rPr>
              <a:t>أمين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EG" sz="4000" b="1" dirty="0" smtClean="0">
                <a:solidFill>
                  <a:schemeClr val="tx1"/>
                </a:solidFill>
              </a:rPr>
              <a:t> مستشارة الدبلومة الأمريكية و المسئولة عن جهة </a:t>
            </a:r>
            <a:r>
              <a:rPr lang="en-US" sz="4000" b="1" dirty="0" smtClean="0">
                <a:solidFill>
                  <a:schemeClr val="tx1"/>
                </a:solidFill>
              </a:rPr>
              <a:t>IERC </a:t>
            </a:r>
            <a:r>
              <a:rPr lang="ar-EG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EG" sz="4000" b="1" dirty="0">
                <a:solidFill>
                  <a:schemeClr val="tx1"/>
                </a:solidFill>
              </a:rPr>
              <a:t>ل</a:t>
            </a:r>
            <a:r>
              <a:rPr lang="ar-EG" sz="4000" b="1" dirty="0" smtClean="0">
                <a:solidFill>
                  <a:schemeClr val="tx1"/>
                </a:solidFill>
              </a:rPr>
              <a:t>إعتماد </a:t>
            </a:r>
            <a:r>
              <a:rPr lang="ar-EG" sz="4000" b="1" dirty="0">
                <a:solidFill>
                  <a:schemeClr val="tx1"/>
                </a:solidFill>
              </a:rPr>
              <a:t>ا</a:t>
            </a:r>
            <a:r>
              <a:rPr lang="ar-EG" sz="4000" b="1" dirty="0" smtClean="0">
                <a:solidFill>
                  <a:schemeClr val="tx1"/>
                </a:solidFill>
              </a:rPr>
              <a:t>لدبلومة الأمريكية في مصر 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ar-EG" sz="4000" b="1" dirty="0" smtClean="0">
                <a:solidFill>
                  <a:schemeClr val="tx1"/>
                </a:solidFill>
              </a:rPr>
              <a:t>خبرة العمل :منذ عام 1999 في شئون الدبلومة الأمريكية و تطورها في مصر و إعتماد أوراق الطلاب لدخول الجامعات .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algn="r"/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63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1369859"/>
            <a:ext cx="11768919" cy="50991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SAT</a:t>
            </a:r>
            <a:r>
              <a:rPr lang="en-US" sz="8000" b="1" dirty="0" smtClean="0">
                <a:solidFill>
                  <a:schemeClr val="tx1"/>
                </a:solidFill>
              </a:rPr>
              <a:t> – Scholastic Aptitude Test/ Reasoning Test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92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35" y="0"/>
            <a:ext cx="12706066" cy="1296537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/>
              <a:t>SAT1 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3140" y="1932295"/>
            <a:ext cx="9853233" cy="4618629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5400" b="1" dirty="0" smtClean="0">
                <a:solidFill>
                  <a:schemeClr val="tx1"/>
                </a:solidFill>
              </a:rPr>
              <a:t>ينقسم امتحان سات 1 الى مادتين:</a:t>
            </a:r>
          </a:p>
          <a:p>
            <a:pPr marL="0" indent="0" algn="r">
              <a:buNone/>
            </a:pPr>
            <a:r>
              <a:rPr lang="ar-EG" sz="5400" b="1" dirty="0" smtClean="0">
                <a:solidFill>
                  <a:srgbClr val="FF0000"/>
                </a:solidFill>
              </a:rPr>
              <a:t>اللغة الانجليزية</a:t>
            </a:r>
          </a:p>
          <a:p>
            <a:pPr marL="0" indent="0" algn="r">
              <a:buNone/>
            </a:pPr>
            <a:endParaRPr lang="ar-EG" sz="5400" b="1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ar-EG" sz="5400" b="1" dirty="0" smtClean="0">
                <a:solidFill>
                  <a:srgbClr val="FF0000"/>
                </a:solidFill>
              </a:rPr>
              <a:t>علوم الرياضيات</a:t>
            </a:r>
          </a:p>
          <a:p>
            <a:pPr marL="0" indent="0" algn="r">
              <a:buNone/>
            </a:pPr>
            <a:endParaRPr lang="ar-EG" sz="5400" b="1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ar-EG" sz="5400" b="1" dirty="0" smtClean="0">
                <a:solidFill>
                  <a:srgbClr val="FF0000"/>
                </a:solidFill>
              </a:rPr>
              <a:t>  </a:t>
            </a:r>
          </a:p>
          <a:p>
            <a:pPr marL="0" indent="0" algn="r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8999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561" y="272954"/>
            <a:ext cx="10221723" cy="1386386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Eman Hafez - SAT1 English</a:t>
            </a:r>
            <a:r>
              <a:rPr lang="ar-EG" sz="60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</a:rPr>
              <a:t/>
            </a:r>
            <a:br>
              <a:rPr lang="en-US" sz="6000" b="1" dirty="0" smtClean="0">
                <a:solidFill>
                  <a:srgbClr val="FF0000"/>
                </a:solidFill>
              </a:rPr>
            </a:b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1446663"/>
            <a:ext cx="11778017" cy="4981433"/>
          </a:xfrm>
        </p:spPr>
        <p:txBody>
          <a:bodyPr>
            <a:noAutofit/>
          </a:bodyPr>
          <a:lstStyle/>
          <a:p>
            <a:pPr algn="r" rtl="1"/>
            <a:r>
              <a:rPr lang="ar-EG" sz="4000" b="1" dirty="0">
                <a:solidFill>
                  <a:schemeClr val="tx1"/>
                </a:solidFill>
              </a:rPr>
              <a:t>ماجستير القيادة </a:t>
            </a:r>
            <a:r>
              <a:rPr lang="ar-EG" sz="4000" b="1" dirty="0" smtClean="0">
                <a:solidFill>
                  <a:schemeClr val="tx1"/>
                </a:solidFill>
              </a:rPr>
              <a:t>التعليمية الامريكية </a:t>
            </a:r>
            <a:r>
              <a:rPr lang="ar-EG" sz="4000" b="1" dirty="0">
                <a:solidFill>
                  <a:schemeClr val="tx1"/>
                </a:solidFill>
              </a:rPr>
              <a:t>– جامعة واشنطن</a:t>
            </a:r>
            <a:endParaRPr lang="en-US" sz="4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Master’s degree in Educational Leadership – Washington State </a:t>
            </a:r>
            <a:r>
              <a:rPr lang="en-US" sz="4000" b="1" dirty="0" smtClean="0">
                <a:solidFill>
                  <a:schemeClr val="tx1"/>
                </a:solidFill>
              </a:rPr>
              <a:t>University </a:t>
            </a:r>
            <a:endParaRPr lang="en-US" sz="4000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algn="r" rtl="1"/>
            <a:r>
              <a:rPr lang="ar-EG" sz="4000" b="1" dirty="0">
                <a:solidFill>
                  <a:schemeClr val="tx1"/>
                </a:solidFill>
              </a:rPr>
              <a:t>اداب قسم لغة انجليزية – جامعة </a:t>
            </a:r>
            <a:r>
              <a:rPr lang="ar-EG" sz="4000" b="1" dirty="0" smtClean="0">
                <a:solidFill>
                  <a:schemeClr val="tx1"/>
                </a:solidFill>
              </a:rPr>
              <a:t>الاسكندرية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marL="0" indent="0" rtl="1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BA in English – Alexandria University</a:t>
            </a:r>
            <a:endParaRPr lang="ar-EG" sz="4000" b="1" dirty="0">
              <a:solidFill>
                <a:schemeClr val="tx1"/>
              </a:solidFill>
            </a:endParaRPr>
          </a:p>
          <a:p>
            <a:pPr algn="r" rtl="1"/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165" y="3517525"/>
            <a:ext cx="1491450" cy="142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77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7200" b="1" dirty="0" smtClean="0">
                <a:solidFill>
                  <a:srgbClr val="FF0000"/>
                </a:solidFill>
              </a:rPr>
              <a:t>English - </a:t>
            </a:r>
            <a:r>
              <a:rPr lang="ar-EG" sz="7200" b="1" dirty="0" smtClean="0">
                <a:solidFill>
                  <a:srgbClr val="FF0000"/>
                </a:solidFill>
              </a:rPr>
              <a:t>الانجليزية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5400" b="1" dirty="0" smtClean="0">
                <a:solidFill>
                  <a:srgbClr val="008000"/>
                </a:solidFill>
              </a:rPr>
              <a:t>الوقت:</a:t>
            </a:r>
            <a:r>
              <a:rPr lang="ar-EG" sz="5400" b="1" dirty="0" smtClean="0">
                <a:solidFill>
                  <a:schemeClr val="tx1"/>
                </a:solidFill>
              </a:rPr>
              <a:t>100 دقيقة</a:t>
            </a:r>
          </a:p>
          <a:p>
            <a:pPr marL="0" indent="0" algn="r">
              <a:buNone/>
            </a:pPr>
            <a:endParaRPr lang="ar-EG" sz="6000" b="1" dirty="0"/>
          </a:p>
          <a:p>
            <a:pPr marL="0" indent="0" algn="r">
              <a:buNone/>
            </a:pPr>
            <a:endParaRPr lang="ar-EG" sz="5400" b="1" dirty="0" smtClean="0"/>
          </a:p>
          <a:p>
            <a:pPr marL="0" indent="0" algn="r">
              <a:buNone/>
            </a:pPr>
            <a:r>
              <a:rPr lang="ar-EG" sz="5400" b="1" dirty="0" smtClean="0"/>
              <a:t> </a:t>
            </a:r>
            <a:r>
              <a:rPr lang="ar-EG" sz="5400" b="1" dirty="0" smtClean="0">
                <a:solidFill>
                  <a:srgbClr val="008000"/>
                </a:solidFill>
              </a:rPr>
              <a:t>عدد الأسئلة: </a:t>
            </a:r>
            <a:r>
              <a:rPr lang="ar-EG" sz="5400" b="1" dirty="0" smtClean="0">
                <a:solidFill>
                  <a:schemeClr val="tx1"/>
                </a:solidFill>
              </a:rPr>
              <a:t>96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8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79175" y="0"/>
            <a:ext cx="14235960" cy="6393976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عدد السكشين: </a:t>
            </a:r>
            <a:r>
              <a:rPr lang="ar-EG" sz="4800" b="1" dirty="0" smtClean="0">
                <a:solidFill>
                  <a:schemeClr val="tx1"/>
                </a:solidFill>
              </a:rPr>
              <a:t>2</a:t>
            </a:r>
          </a:p>
          <a:p>
            <a:pPr marL="0" indent="0" algn="r">
              <a:buNone/>
            </a:pPr>
            <a:r>
              <a:rPr lang="en-US" sz="4800" b="1" dirty="0" smtClean="0">
                <a:solidFill>
                  <a:schemeClr val="tx1"/>
                </a:solidFill>
              </a:rPr>
              <a:t>Reading </a:t>
            </a:r>
            <a:r>
              <a:rPr lang="ar-EG" sz="4800" b="1" dirty="0" smtClean="0">
                <a:solidFill>
                  <a:srgbClr val="0070C0"/>
                </a:solidFill>
              </a:rPr>
              <a:t>السكشن الاول: </a:t>
            </a:r>
            <a:r>
              <a:rPr lang="ar-EG" sz="4800" b="1" dirty="0" smtClean="0">
                <a:solidFill>
                  <a:schemeClr val="tx1"/>
                </a:solidFill>
              </a:rPr>
              <a:t>52 سؤال</a:t>
            </a:r>
          </a:p>
          <a:p>
            <a:pPr marL="0" indent="0" algn="r">
              <a:buNone/>
            </a:pPr>
            <a:r>
              <a:rPr lang="ar-EG" sz="4800" b="1" dirty="0">
                <a:solidFill>
                  <a:schemeClr val="tx1"/>
                </a:solidFill>
              </a:rPr>
              <a:t>في 65 دقيقة</a:t>
            </a:r>
          </a:p>
          <a:p>
            <a:pPr marL="0" indent="0" algn="r">
              <a:buNone/>
            </a:pPr>
            <a:endParaRPr lang="ar-EG" sz="4800" b="1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ar-EG" sz="4800" b="1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en-US" sz="4800" b="1" dirty="0" smtClean="0">
                <a:solidFill>
                  <a:schemeClr val="tx1"/>
                </a:solidFill>
              </a:rPr>
              <a:t>Writing</a:t>
            </a:r>
            <a:r>
              <a:rPr lang="ar-EG" sz="4800" b="1" dirty="0" smtClean="0">
                <a:solidFill>
                  <a:schemeClr val="tx1"/>
                </a:solidFill>
              </a:rPr>
              <a:t> </a:t>
            </a:r>
            <a:r>
              <a:rPr lang="ar-EG" sz="4800" b="1" dirty="0">
                <a:solidFill>
                  <a:srgbClr val="0070C0"/>
                </a:solidFill>
              </a:rPr>
              <a:t>السكشين </a:t>
            </a:r>
            <a:r>
              <a:rPr lang="ar-EG" sz="4800" b="1" dirty="0" smtClean="0">
                <a:solidFill>
                  <a:srgbClr val="0070C0"/>
                </a:solidFill>
              </a:rPr>
              <a:t>الثاني:</a:t>
            </a:r>
            <a:r>
              <a:rPr lang="ar-EG" sz="4800" b="1" dirty="0" smtClean="0">
                <a:solidFill>
                  <a:schemeClr val="tx1"/>
                </a:solidFill>
              </a:rPr>
              <a:t>44 </a:t>
            </a:r>
            <a:r>
              <a:rPr lang="ar-EG" sz="4800" b="1" dirty="0">
                <a:solidFill>
                  <a:schemeClr val="tx1"/>
                </a:solidFill>
              </a:rPr>
              <a:t>سؤال </a:t>
            </a:r>
            <a:r>
              <a:rPr lang="en-US" sz="4800" b="1" dirty="0"/>
              <a:t> </a:t>
            </a:r>
            <a:r>
              <a:rPr lang="en-US" sz="4800" b="1" dirty="0" smtClean="0">
                <a:solidFill>
                  <a:srgbClr val="0070C0"/>
                </a:solidFill>
              </a:rPr>
              <a:t> </a:t>
            </a:r>
          </a:p>
          <a:p>
            <a:pPr marL="0" indent="0" algn="r">
              <a:buNone/>
            </a:pPr>
            <a:r>
              <a:rPr lang="ar-EG" sz="4800" b="1" dirty="0" smtClean="0">
                <a:solidFill>
                  <a:schemeClr val="tx1"/>
                </a:solidFill>
              </a:rPr>
              <a:t>في </a:t>
            </a:r>
            <a:r>
              <a:rPr lang="ar-EG" sz="4800" b="1" dirty="0">
                <a:solidFill>
                  <a:schemeClr val="tx1"/>
                </a:solidFill>
              </a:rPr>
              <a:t>35 </a:t>
            </a:r>
            <a:r>
              <a:rPr lang="ar-EG" sz="4800" b="1" dirty="0" smtClean="0">
                <a:solidFill>
                  <a:schemeClr val="tx1"/>
                </a:solidFill>
              </a:rPr>
              <a:t>دقيقة</a:t>
            </a:r>
            <a:r>
              <a:rPr lang="en-US" sz="4800" b="1" dirty="0" smtClean="0"/>
              <a:t> </a:t>
            </a:r>
            <a:endParaRPr lang="ar-EG" sz="4800" b="1" dirty="0" smtClean="0"/>
          </a:p>
          <a:p>
            <a:pPr marL="0" indent="0" algn="r">
              <a:buNone/>
            </a:pPr>
            <a:endParaRPr lang="ar-EG" sz="4800" b="1" dirty="0" smtClean="0"/>
          </a:p>
          <a:p>
            <a:pPr marL="0" indent="0" algn="r">
              <a:buNone/>
            </a:pPr>
            <a:r>
              <a:rPr lang="ar-EG" sz="4800" b="1" dirty="0" smtClean="0"/>
              <a:t> </a:t>
            </a:r>
            <a:endParaRPr lang="en-U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6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EG" sz="6000" b="1" dirty="0">
                <a:solidFill>
                  <a:srgbClr val="FF0000"/>
                </a:solidFill>
              </a:rPr>
              <a:t> على:</a:t>
            </a:r>
            <a:r>
              <a:rPr lang="en-US" sz="6000" b="1" dirty="0">
                <a:solidFill>
                  <a:srgbClr val="FF0000"/>
                </a:solidFill>
              </a:rPr>
              <a:t>Reading</a:t>
            </a:r>
            <a:r>
              <a:rPr lang="ar-EG" sz="6000" b="1" dirty="0">
                <a:solidFill>
                  <a:srgbClr val="FF0000"/>
                </a:solidFill>
              </a:rPr>
              <a:t> يعتمد ال</a:t>
            </a:r>
            <a:r>
              <a:rPr lang="en-US" sz="6000" b="1" dirty="0">
                <a:solidFill>
                  <a:srgbClr val="FF0000"/>
                </a:solidFill>
              </a:rPr>
              <a:t/>
            </a:r>
            <a:br>
              <a:rPr lang="en-US" sz="6000" b="1" dirty="0">
                <a:solidFill>
                  <a:srgbClr val="FF0000"/>
                </a:solidFill>
              </a:rPr>
            </a:b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809" y="1904999"/>
            <a:ext cx="10795379" cy="4536743"/>
          </a:xfrm>
        </p:spPr>
        <p:txBody>
          <a:bodyPr>
            <a:noAutofit/>
          </a:bodyPr>
          <a:lstStyle/>
          <a:p>
            <a:pPr algn="r" rtl="1"/>
            <a:r>
              <a:rPr lang="ar-EG" sz="5400" b="1" dirty="0" smtClean="0">
                <a:solidFill>
                  <a:schemeClr val="tx1"/>
                </a:solidFill>
              </a:rPr>
              <a:t>الثقافة و المعلومات العامة</a:t>
            </a:r>
          </a:p>
          <a:p>
            <a:pPr algn="r" rtl="1"/>
            <a:r>
              <a:rPr lang="en-US" sz="5400" b="1" dirty="0" smtClean="0">
                <a:solidFill>
                  <a:schemeClr val="tx1"/>
                </a:solidFill>
              </a:rPr>
              <a:t>Vocabulary </a:t>
            </a:r>
            <a:r>
              <a:rPr lang="ar-EG" sz="5400" b="1" dirty="0">
                <a:solidFill>
                  <a:schemeClr val="tx1"/>
                </a:solidFill>
              </a:rPr>
              <a:t> </a:t>
            </a:r>
            <a:r>
              <a:rPr lang="ar-EG" sz="5400" b="1" dirty="0" smtClean="0">
                <a:solidFill>
                  <a:schemeClr val="tx1"/>
                </a:solidFill>
              </a:rPr>
              <a:t>(مفردات اللغة)</a:t>
            </a:r>
          </a:p>
          <a:p>
            <a:pPr algn="r" rtl="1"/>
            <a:r>
              <a:rPr lang="ar-EG" sz="5400" b="1" dirty="0" smtClean="0">
                <a:solidFill>
                  <a:schemeClr val="tx1"/>
                </a:solidFill>
              </a:rPr>
              <a:t>خبرة الحل</a:t>
            </a:r>
          </a:p>
          <a:p>
            <a:pPr algn="r" rtl="1"/>
            <a:r>
              <a:rPr lang="ar-EG" sz="5400" b="1" dirty="0" smtClean="0">
                <a:solidFill>
                  <a:schemeClr val="tx1"/>
                </a:solidFill>
              </a:rPr>
              <a:t>سرعة الحل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r" rtl="1"/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40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105" y="0"/>
            <a:ext cx="8911687" cy="128089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The Reading </a:t>
            </a:r>
            <a:r>
              <a:rPr lang="en-US" sz="4400" b="1" dirty="0">
                <a:solidFill>
                  <a:srgbClr val="FF0000"/>
                </a:solidFill>
              </a:rPr>
              <a:t>T</a:t>
            </a:r>
            <a:r>
              <a:rPr lang="en-US" sz="4400" b="1" dirty="0" smtClean="0">
                <a:solidFill>
                  <a:srgbClr val="FF0000"/>
                </a:solidFill>
              </a:rPr>
              <a:t>est includes: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6" y="1241946"/>
            <a:ext cx="11409528" cy="496778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World literature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Classic or contemporary work of the American Literature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The founding documents from the US constitution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Economics/psychology/sociology/social sciences articles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Research about earth science/biology/chemistry/physics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40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EG" sz="6000" b="1" dirty="0">
                <a:solidFill>
                  <a:srgbClr val="FF0000"/>
                </a:solidFill>
              </a:rPr>
              <a:t> </a:t>
            </a:r>
            <a:r>
              <a:rPr lang="ar-EG" sz="6000" b="1" dirty="0" smtClean="0">
                <a:solidFill>
                  <a:srgbClr val="FF0000"/>
                </a:solidFill>
              </a:rPr>
              <a:t>على:</a:t>
            </a:r>
            <a:r>
              <a:rPr lang="en-US" sz="6000" b="1" dirty="0" smtClean="0">
                <a:solidFill>
                  <a:srgbClr val="FF0000"/>
                </a:solidFill>
              </a:rPr>
              <a:t>Writing</a:t>
            </a:r>
            <a:r>
              <a:rPr lang="ar-EG" sz="6000" b="1" dirty="0" smtClean="0">
                <a:solidFill>
                  <a:srgbClr val="FF0000"/>
                </a:solidFill>
              </a:rPr>
              <a:t> </a:t>
            </a:r>
            <a:r>
              <a:rPr lang="ar-EG" sz="6000" b="1" dirty="0">
                <a:solidFill>
                  <a:srgbClr val="FF0000"/>
                </a:solidFill>
              </a:rPr>
              <a:t>يعتمد ال</a:t>
            </a:r>
            <a:r>
              <a:rPr lang="en-US" sz="6000" b="1" dirty="0">
                <a:solidFill>
                  <a:srgbClr val="FF0000"/>
                </a:solidFill>
              </a:rPr>
              <a:t/>
            </a:r>
            <a:br>
              <a:rPr lang="en-US" sz="6000" b="1" dirty="0">
                <a:solidFill>
                  <a:srgbClr val="FF0000"/>
                </a:solidFill>
              </a:rPr>
            </a:b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7200" b="1" dirty="0" smtClean="0">
                <a:solidFill>
                  <a:schemeClr val="tx1"/>
                </a:solidFill>
              </a:rPr>
              <a:t>الأساسيات</a:t>
            </a:r>
          </a:p>
          <a:p>
            <a:pPr algn="r" rtl="1"/>
            <a:r>
              <a:rPr lang="ar-EG" sz="7200" b="1" dirty="0" smtClean="0">
                <a:solidFill>
                  <a:schemeClr val="tx1"/>
                </a:solidFill>
              </a:rPr>
              <a:t>التمرين على الحل</a:t>
            </a:r>
          </a:p>
          <a:p>
            <a:pPr algn="r" rtl="1"/>
            <a:r>
              <a:rPr lang="ar-EG" sz="7200" b="1" dirty="0" smtClean="0">
                <a:solidFill>
                  <a:schemeClr val="tx1"/>
                </a:solidFill>
              </a:rPr>
              <a:t>سرعةالحل</a:t>
            </a:r>
          </a:p>
          <a:p>
            <a:pPr marL="0" indent="0" algn="r" rtl="1">
              <a:buNone/>
            </a:pPr>
            <a:endParaRPr lang="en-US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9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5" y="1351129"/>
            <a:ext cx="12191999" cy="562287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50 </a:t>
            </a:r>
            <a:r>
              <a:rPr lang="ar-EG" sz="5400" b="1" dirty="0" smtClean="0">
                <a:solidFill>
                  <a:schemeClr val="tx1"/>
                </a:solidFill>
              </a:rPr>
              <a:t> في دقيقة</a:t>
            </a:r>
            <a:r>
              <a:rPr lang="en-US" sz="5400" b="1" dirty="0">
                <a:solidFill>
                  <a:schemeClr val="tx1"/>
                </a:solidFill>
              </a:rPr>
              <a:t>Essay </a:t>
            </a:r>
            <a:r>
              <a:rPr lang="ar-EG" sz="5400" b="1" dirty="0" smtClean="0">
                <a:solidFill>
                  <a:srgbClr val="0070C0"/>
                </a:solidFill>
              </a:rPr>
              <a:t>السكشين الثالث</a:t>
            </a:r>
            <a:r>
              <a:rPr lang="ar-EG" sz="5400" b="1" dirty="0">
                <a:solidFill>
                  <a:srgbClr val="0070C0"/>
                </a:solidFill>
              </a:rPr>
              <a:t>:</a:t>
            </a:r>
          </a:p>
          <a:p>
            <a:pPr marL="0" indent="0" algn="r">
              <a:buNone/>
            </a:pPr>
            <a:endParaRPr lang="ar-EG" sz="5400" b="1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EG" sz="5400" b="1" dirty="0" smtClean="0">
                <a:solidFill>
                  <a:srgbClr val="0070C0"/>
                </a:solidFill>
              </a:rPr>
              <a:t> </a:t>
            </a:r>
            <a:endParaRPr lang="en-US" sz="4800" b="1" u="sng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FF0000"/>
                </a:solidFill>
              </a:rPr>
              <a:t> (</a:t>
            </a:r>
            <a:r>
              <a:rPr lang="ar-EG" sz="4800" b="1" dirty="0">
                <a:solidFill>
                  <a:srgbClr val="FF0000"/>
                </a:solidFill>
              </a:rPr>
              <a:t>سكشين اختاري بعد كل الامتحانات, الرياضيات و الانجليزية)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9893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6824" y="0"/>
            <a:ext cx="8911687" cy="1280890"/>
          </a:xfrm>
        </p:spPr>
        <p:txBody>
          <a:bodyPr>
            <a:noAutofit/>
          </a:bodyPr>
          <a:lstStyle/>
          <a:p>
            <a:pPr algn="r"/>
            <a:r>
              <a:rPr lang="ar-EG" sz="8800" b="1" dirty="0" smtClean="0">
                <a:solidFill>
                  <a:srgbClr val="FF0000"/>
                </a:solidFill>
              </a:rPr>
              <a:t>تقيم النتائج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37" y="1540198"/>
            <a:ext cx="11286248" cy="5461104"/>
          </a:xfrm>
        </p:spPr>
        <p:txBody>
          <a:bodyPr>
            <a:noAutofit/>
          </a:bodyPr>
          <a:lstStyle/>
          <a:p>
            <a:pPr algn="r" rtl="1"/>
            <a:r>
              <a:rPr lang="ar-EG" sz="4000" b="1" dirty="0" smtClean="0">
                <a:solidFill>
                  <a:srgbClr val="008000"/>
                </a:solidFill>
              </a:rPr>
              <a:t>400/800</a:t>
            </a:r>
            <a:r>
              <a:rPr lang="ar-EG" sz="4000" b="1" dirty="0" smtClean="0">
                <a:solidFill>
                  <a:schemeClr val="tx1"/>
                </a:solidFill>
              </a:rPr>
              <a:t> نتيجة ضعيفة (لم يجتاز الامتحان)</a:t>
            </a:r>
          </a:p>
          <a:p>
            <a:pPr algn="r" rtl="1"/>
            <a:r>
              <a:rPr lang="ar-EG" sz="4000" b="1" dirty="0" smtClean="0">
                <a:solidFill>
                  <a:srgbClr val="008000"/>
                </a:solidFill>
              </a:rPr>
              <a:t>450/800</a:t>
            </a:r>
            <a:r>
              <a:rPr lang="ar-EG" sz="4000" b="1" dirty="0" smtClean="0">
                <a:solidFill>
                  <a:schemeClr val="tx1"/>
                </a:solidFill>
              </a:rPr>
              <a:t> نجح في الامتحان</a:t>
            </a:r>
          </a:p>
          <a:p>
            <a:pPr algn="r" rtl="1"/>
            <a:r>
              <a:rPr lang="ar-EG" sz="4000" b="1" dirty="0" smtClean="0">
                <a:solidFill>
                  <a:srgbClr val="008000"/>
                </a:solidFill>
              </a:rPr>
              <a:t>500/800</a:t>
            </a:r>
            <a:r>
              <a:rPr lang="ar-EG" sz="4000" b="1" dirty="0" smtClean="0">
                <a:solidFill>
                  <a:schemeClr val="tx1"/>
                </a:solidFill>
              </a:rPr>
              <a:t> بداية جيدة</a:t>
            </a:r>
            <a:endParaRPr lang="ar-EG" sz="4000" b="1" dirty="0">
              <a:solidFill>
                <a:schemeClr val="tx1"/>
              </a:solidFill>
            </a:endParaRPr>
          </a:p>
          <a:p>
            <a:pPr algn="r" rtl="1"/>
            <a:r>
              <a:rPr lang="ar-EG" sz="4000" b="1" dirty="0" smtClean="0">
                <a:solidFill>
                  <a:schemeClr val="tx1"/>
                </a:solidFill>
              </a:rPr>
              <a:t> </a:t>
            </a:r>
            <a:r>
              <a:rPr lang="ar-EG" sz="4000" b="1" dirty="0" smtClean="0">
                <a:solidFill>
                  <a:srgbClr val="008000"/>
                </a:solidFill>
              </a:rPr>
              <a:t>550/800</a:t>
            </a:r>
            <a:r>
              <a:rPr lang="ar-EG" sz="4000" b="1" dirty="0" smtClean="0">
                <a:solidFill>
                  <a:schemeClr val="tx1"/>
                </a:solidFill>
              </a:rPr>
              <a:t> نتيجة جيدة جدا</a:t>
            </a:r>
          </a:p>
          <a:p>
            <a:pPr algn="r" rtl="1"/>
            <a:r>
              <a:rPr lang="ar-EG" sz="4000" b="1" dirty="0" smtClean="0">
                <a:solidFill>
                  <a:srgbClr val="008000"/>
                </a:solidFill>
              </a:rPr>
              <a:t>600/800</a:t>
            </a:r>
            <a:r>
              <a:rPr lang="ar-EG" sz="4000" b="1" dirty="0" smtClean="0">
                <a:solidFill>
                  <a:schemeClr val="tx1"/>
                </a:solidFill>
              </a:rPr>
              <a:t> نتيجة ممتازة</a:t>
            </a:r>
          </a:p>
          <a:p>
            <a:pPr algn="r" rtl="1"/>
            <a:r>
              <a:rPr lang="ar-EG" sz="4000" b="1" dirty="0" smtClean="0">
                <a:solidFill>
                  <a:srgbClr val="008000"/>
                </a:solidFill>
              </a:rPr>
              <a:t>650/800</a:t>
            </a:r>
            <a:r>
              <a:rPr lang="ar-EG" sz="4000" b="1" dirty="0" smtClean="0">
                <a:solidFill>
                  <a:schemeClr val="tx1"/>
                </a:solidFill>
              </a:rPr>
              <a:t> نتيجة مبهرة</a:t>
            </a:r>
          </a:p>
          <a:p>
            <a:pPr algn="r" rtl="1"/>
            <a:r>
              <a:rPr lang="ar-EG" sz="4000" b="1" dirty="0" smtClean="0">
                <a:solidFill>
                  <a:srgbClr val="008000"/>
                </a:solidFill>
              </a:rPr>
              <a:t>700/800</a:t>
            </a:r>
            <a:r>
              <a:rPr lang="ar-EG" sz="4000" b="1" dirty="0" smtClean="0">
                <a:solidFill>
                  <a:schemeClr val="tx1"/>
                </a:solidFill>
              </a:rPr>
              <a:t> نتيجة تصلح لمنحة دراسية بالخارج</a:t>
            </a:r>
          </a:p>
          <a:p>
            <a:pPr algn="r" rtl="1"/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332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611" y="94669"/>
            <a:ext cx="11199254" cy="1334886"/>
          </a:xfrm>
        </p:spPr>
        <p:txBody>
          <a:bodyPr>
            <a:noAutofit/>
          </a:bodyPr>
          <a:lstStyle/>
          <a:p>
            <a:pPr algn="r"/>
            <a:r>
              <a:rPr lang="ar-EG" b="1" dirty="0" smtClean="0">
                <a:solidFill>
                  <a:srgbClr val="FF0000"/>
                </a:solidFill>
              </a:rPr>
              <a:t>- ما هى الدبلومة الأمريكية ؟ و </a:t>
            </a:r>
            <a:r>
              <a:rPr lang="ar-EG" sz="4800" b="1" dirty="0" smtClean="0">
                <a:solidFill>
                  <a:srgbClr val="FF0000"/>
                </a:solidFill>
              </a:rPr>
              <a:t>متى</a:t>
            </a:r>
            <a:r>
              <a:rPr lang="ar-EG" b="1" dirty="0" smtClean="0">
                <a:solidFill>
                  <a:srgbClr val="FF0000"/>
                </a:solidFill>
              </a:rPr>
              <a:t> و كيف بدأت في مصر ؟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6828" y="2133600"/>
            <a:ext cx="9997784" cy="4086896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EG" sz="4400" b="1" dirty="0" smtClean="0">
                <a:solidFill>
                  <a:schemeClr val="tx1"/>
                </a:solidFill>
              </a:rPr>
              <a:t>الدبلومة </a:t>
            </a:r>
            <a:r>
              <a:rPr lang="ar-EG" sz="4400" b="1" dirty="0">
                <a:solidFill>
                  <a:schemeClr val="tx1"/>
                </a:solidFill>
              </a:rPr>
              <a:t>الأمريكية هى شهادة معادلة للثانوية العامة المصرية – في مصر و تم إعتمادها للمدارس المصرية إعتبارا من عام 2000 ثم بدأت في الأنتشار الى أن أصبحت لأكثر من 250 مدرسة في مصر .</a:t>
            </a:r>
            <a:endParaRPr lang="en-US" sz="4400" b="1" dirty="0">
              <a:solidFill>
                <a:schemeClr val="tx1"/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41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922" y="0"/>
            <a:ext cx="11414078" cy="2611271"/>
          </a:xfrm>
        </p:spPr>
        <p:txBody>
          <a:bodyPr>
            <a:noAutofit/>
          </a:bodyPr>
          <a:lstStyle/>
          <a:p>
            <a:pPr algn="r"/>
            <a:r>
              <a:rPr lang="en-US" sz="5400" b="1" dirty="0" smtClean="0">
                <a:solidFill>
                  <a:srgbClr val="FF0000"/>
                </a:solidFill>
              </a:rPr>
              <a:t>Dates of Trial Exams at the center -</a:t>
            </a:r>
            <a:r>
              <a:rPr lang="ar-EG" sz="5400" b="1" dirty="0" smtClean="0">
                <a:solidFill>
                  <a:srgbClr val="FF0000"/>
                </a:solidFill>
              </a:rPr>
              <a:t>مواعيد </a:t>
            </a:r>
            <a:r>
              <a:rPr lang="ar-EG" sz="5400" b="1" dirty="0">
                <a:solidFill>
                  <a:srgbClr val="FF0000"/>
                </a:solidFill>
              </a:rPr>
              <a:t>امتحان </a:t>
            </a:r>
            <a:r>
              <a:rPr lang="ar-EG" sz="5400" b="1" dirty="0" smtClean="0">
                <a:solidFill>
                  <a:srgbClr val="FF0000"/>
                </a:solidFill>
              </a:rPr>
              <a:t>الترايل في السنتر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7767" y="2611272"/>
            <a:ext cx="8915400" cy="3777622"/>
          </a:xfrm>
        </p:spPr>
        <p:txBody>
          <a:bodyPr>
            <a:noAutofit/>
          </a:bodyPr>
          <a:lstStyle/>
          <a:p>
            <a:pPr algn="r" rtl="1"/>
            <a:r>
              <a:rPr lang="ar-EG" sz="4400" b="1" dirty="0" smtClean="0">
                <a:solidFill>
                  <a:schemeClr val="tx1"/>
                </a:solidFill>
              </a:rPr>
              <a:t>الجمعة 30 مارس</a:t>
            </a:r>
          </a:p>
          <a:p>
            <a:pPr algn="r" rtl="1"/>
            <a:r>
              <a:rPr lang="ar-EG" sz="4400" b="1" dirty="0" smtClean="0">
                <a:solidFill>
                  <a:schemeClr val="tx1"/>
                </a:solidFill>
              </a:rPr>
              <a:t>الجمعة 13 ابريل</a:t>
            </a:r>
          </a:p>
          <a:p>
            <a:pPr algn="r" rtl="1"/>
            <a:r>
              <a:rPr lang="ar-EG" sz="4400" b="1" dirty="0" smtClean="0">
                <a:solidFill>
                  <a:schemeClr val="tx1"/>
                </a:solidFill>
              </a:rPr>
              <a:t>الجمعة 27 ابريل</a:t>
            </a:r>
          </a:p>
          <a:p>
            <a:pPr algn="r" rtl="1"/>
            <a:r>
              <a:rPr lang="ar-EG" sz="4400" b="1" dirty="0" smtClean="0">
                <a:solidFill>
                  <a:schemeClr val="tx1"/>
                </a:solidFill>
              </a:rPr>
              <a:t>الجمعة 11 مايو</a:t>
            </a:r>
          </a:p>
          <a:p>
            <a:pPr algn="r" rtl="1"/>
            <a:r>
              <a:rPr lang="ar-EG" sz="4400" b="1" dirty="0" smtClean="0">
                <a:solidFill>
                  <a:schemeClr val="tx1"/>
                </a:solidFill>
              </a:rPr>
              <a:t>الجمعة 25 مايو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879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10578"/>
            <a:ext cx="11353801" cy="1747011"/>
          </a:xfrm>
        </p:spPr>
        <p:txBody>
          <a:bodyPr>
            <a:normAutofit fontScale="90000"/>
          </a:bodyPr>
          <a:lstStyle/>
          <a:p>
            <a:pPr algn="r"/>
            <a:r>
              <a:rPr lang="ar-EG" sz="7200" b="1" dirty="0" smtClean="0">
                <a:solidFill>
                  <a:srgbClr val="FF0000"/>
                </a:solidFill>
              </a:rPr>
              <a:t>الرياضيات </a:t>
            </a:r>
            <a:r>
              <a:rPr lang="en-US" sz="7200" b="1" dirty="0" smtClean="0">
                <a:solidFill>
                  <a:srgbClr val="FF0000"/>
                </a:solidFill>
              </a:rPr>
              <a:t> - Math</a:t>
            </a:r>
            <a:r>
              <a:rPr lang="ar-EG" sz="7200" b="1" dirty="0" smtClean="0">
                <a:solidFill>
                  <a:srgbClr val="FF0000"/>
                </a:solidFill>
              </a:rPr>
              <a:t/>
            </a:r>
            <a:br>
              <a:rPr lang="ar-EG" sz="7200" b="1" dirty="0" smtClean="0">
                <a:solidFill>
                  <a:srgbClr val="FF0000"/>
                </a:solidFill>
              </a:rPr>
            </a:br>
            <a:r>
              <a:rPr lang="en-US" sz="7200" b="1" dirty="0" smtClean="0">
                <a:solidFill>
                  <a:srgbClr val="FF0000"/>
                </a:solidFill>
              </a:rPr>
              <a:t>Reasoning test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299" y="2392296"/>
            <a:ext cx="10515600" cy="4351338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5400" b="1" dirty="0" smtClean="0">
                <a:solidFill>
                  <a:srgbClr val="008000"/>
                </a:solidFill>
              </a:rPr>
              <a:t>الوقت: </a:t>
            </a:r>
            <a:r>
              <a:rPr lang="ar-EG" sz="5400" b="1" dirty="0" smtClean="0">
                <a:solidFill>
                  <a:schemeClr val="tx1"/>
                </a:solidFill>
              </a:rPr>
              <a:t>80 دقيقة</a:t>
            </a:r>
          </a:p>
          <a:p>
            <a:pPr marL="0" indent="0" algn="r">
              <a:buNone/>
            </a:pPr>
            <a:endParaRPr lang="ar-EG" sz="5400" b="1" dirty="0" smtClean="0"/>
          </a:p>
          <a:p>
            <a:pPr marL="0" indent="0" algn="r">
              <a:buNone/>
            </a:pPr>
            <a:endParaRPr lang="ar-EG" sz="5400" b="1" dirty="0" smtClean="0"/>
          </a:p>
          <a:p>
            <a:pPr marL="0" indent="0" algn="r">
              <a:buNone/>
            </a:pPr>
            <a:r>
              <a:rPr lang="ar-EG" sz="5400" b="1" dirty="0" smtClean="0">
                <a:solidFill>
                  <a:srgbClr val="008000"/>
                </a:solidFill>
              </a:rPr>
              <a:t>عدد الأسئلة: </a:t>
            </a:r>
            <a:r>
              <a:rPr lang="ar-EG" sz="5400" b="1" dirty="0" smtClean="0">
                <a:solidFill>
                  <a:schemeClr val="tx1"/>
                </a:solidFill>
              </a:rPr>
              <a:t>58 سؤال</a:t>
            </a:r>
          </a:p>
          <a:p>
            <a:pPr marL="0" indent="0" algn="r">
              <a:buNone/>
            </a:pPr>
            <a:endParaRPr lang="ar-EG" sz="5400" b="1" dirty="0"/>
          </a:p>
          <a:p>
            <a:pPr marL="0" indent="0" algn="r">
              <a:buNone/>
            </a:pP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936814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8" y="1"/>
            <a:ext cx="11583297" cy="6673754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عدد السكشين: </a:t>
            </a:r>
            <a:r>
              <a:rPr lang="ar-EG" sz="4800" b="1" dirty="0" smtClean="0"/>
              <a:t>2</a:t>
            </a:r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0070C0"/>
                </a:solidFill>
              </a:rPr>
              <a:t>السكشين الأول: </a:t>
            </a:r>
            <a:r>
              <a:rPr lang="ar-EG" sz="4800" b="1" dirty="0" smtClean="0">
                <a:solidFill>
                  <a:schemeClr val="tx1"/>
                </a:solidFill>
              </a:rPr>
              <a:t> 20 سؤال في 25 دقيقة 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4800" b="1" dirty="0" smtClean="0">
                <a:solidFill>
                  <a:srgbClr val="008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mcq</a:t>
            </a:r>
            <a:endParaRPr lang="en-US" sz="4800" b="1" dirty="0">
              <a:solidFill>
                <a:srgbClr val="008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buNone/>
            </a:pPr>
            <a:r>
              <a:rPr lang="en-US" sz="4800" b="1" dirty="0">
                <a:solidFill>
                  <a:srgbClr val="008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sz="4800" b="1" dirty="0" smtClean="0">
                <a:solidFill>
                  <a:srgbClr val="008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Grid-IN</a:t>
            </a:r>
            <a:endParaRPr lang="ar-EG" sz="4800" b="1" dirty="0">
              <a:solidFill>
                <a:srgbClr val="008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buNone/>
            </a:pPr>
            <a:endParaRPr lang="en-US" sz="4800" b="1" dirty="0"/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FF0000"/>
                </a:solidFill>
              </a:rPr>
              <a:t>غير مسموح استخدام الحاسب الالي في هذا السكشين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02531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5" y="914400"/>
            <a:ext cx="11723426" cy="581394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800" b="1" dirty="0">
                <a:solidFill>
                  <a:srgbClr val="0070C0"/>
                </a:solidFill>
              </a:rPr>
              <a:t>السكشين الثاني: </a:t>
            </a:r>
            <a:r>
              <a:rPr lang="ar-EG" sz="4800" b="1" dirty="0">
                <a:solidFill>
                  <a:schemeClr val="tx1"/>
                </a:solidFill>
              </a:rPr>
              <a:t>38 سؤال في 55 دقيقة 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4800" b="1" dirty="0">
                <a:solidFill>
                  <a:srgbClr val="008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mcq</a:t>
            </a:r>
          </a:p>
          <a:p>
            <a:pPr marL="0" indent="0" algn="r">
              <a:buNone/>
            </a:pPr>
            <a:r>
              <a:rPr lang="en-US" sz="4800" b="1" dirty="0">
                <a:solidFill>
                  <a:srgbClr val="008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en-US" sz="4800" b="1" dirty="0" smtClean="0">
                <a:solidFill>
                  <a:srgbClr val="008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Grid-IN</a:t>
            </a:r>
            <a:endParaRPr lang="en-US" sz="4800" b="1" dirty="0">
              <a:solidFill>
                <a:srgbClr val="008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r">
              <a:buNone/>
            </a:pPr>
            <a:endParaRPr lang="en-US" sz="48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FF0000"/>
                </a:solidFill>
              </a:rPr>
              <a:t>مسموح </a:t>
            </a:r>
            <a:r>
              <a:rPr lang="ar-EG" sz="4800" b="1" dirty="0">
                <a:solidFill>
                  <a:srgbClr val="FF0000"/>
                </a:solidFill>
              </a:rPr>
              <a:t>استخدام الحاسي الالي في هذا </a:t>
            </a:r>
            <a:r>
              <a:rPr lang="ar-EG" sz="4800" b="1" dirty="0" smtClean="0">
                <a:solidFill>
                  <a:srgbClr val="FF0000"/>
                </a:solidFill>
              </a:rPr>
              <a:t>السكشين</a:t>
            </a:r>
            <a:endParaRPr lang="ar-EG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59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563" y="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SAT II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650" y="996286"/>
            <a:ext cx="10768083" cy="5861713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800" b="1" dirty="0" smtClean="0">
                <a:solidFill>
                  <a:schemeClr val="tx1"/>
                </a:solidFill>
              </a:rPr>
              <a:t>يشمل امتحان سات 2 على مواد كثيرة و منهم:</a:t>
            </a:r>
          </a:p>
          <a:p>
            <a:pPr marL="0" indent="0" algn="r">
              <a:buNone/>
            </a:pPr>
            <a:endParaRPr lang="ar-EG" sz="4800" b="1" dirty="0"/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FF0000"/>
                </a:solidFill>
              </a:rPr>
              <a:t>الرياضيات</a:t>
            </a:r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FF0000"/>
                </a:solidFill>
              </a:rPr>
              <a:t>الأحياء </a:t>
            </a:r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FF0000"/>
                </a:solidFill>
              </a:rPr>
              <a:t>الفزياء</a:t>
            </a:r>
          </a:p>
          <a:p>
            <a:pPr marL="0" indent="0" algn="r">
              <a:buNone/>
            </a:pPr>
            <a:r>
              <a:rPr lang="ar-EG" sz="4800" b="1" dirty="0">
                <a:solidFill>
                  <a:srgbClr val="FF0000"/>
                </a:solidFill>
              </a:rPr>
              <a:t>الكمياء</a:t>
            </a:r>
          </a:p>
          <a:p>
            <a:pPr marL="0" indent="0" algn="r"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78628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Dr. </a:t>
            </a:r>
            <a:r>
              <a:rPr lang="en-US" sz="4800" b="1" dirty="0" err="1" smtClean="0">
                <a:solidFill>
                  <a:srgbClr val="FF0000"/>
                </a:solidFill>
              </a:rPr>
              <a:t>Omneya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ElDeeb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42" y="1097280"/>
            <a:ext cx="11392070" cy="5399054"/>
          </a:xfrm>
        </p:spPr>
        <p:txBody>
          <a:bodyPr>
            <a:noAutofit/>
          </a:bodyPr>
          <a:lstStyle/>
          <a:p>
            <a:pPr algn="r" rtl="1"/>
            <a:r>
              <a:rPr lang="ar-EG" sz="3200" b="1" dirty="0" smtClean="0">
                <a:solidFill>
                  <a:schemeClr val="tx1"/>
                </a:solidFill>
              </a:rPr>
              <a:t>المنسفة العامة للفزياء في مدارس </a:t>
            </a:r>
            <a:r>
              <a:rPr lang="ar-EG" sz="4400" b="1" dirty="0" smtClean="0">
                <a:solidFill>
                  <a:schemeClr val="tx1"/>
                </a:solidFill>
              </a:rPr>
              <a:t>كثيرة</a:t>
            </a:r>
            <a:r>
              <a:rPr lang="ar-EG" sz="3200" b="1" dirty="0" smtClean="0">
                <a:solidFill>
                  <a:schemeClr val="tx1"/>
                </a:solidFill>
              </a:rPr>
              <a:t> منهم: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Future International School (IGCSE/American)</a:t>
            </a:r>
          </a:p>
          <a:p>
            <a:pPr marL="0" indent="0" algn="r" rtl="1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Pioneers American School</a:t>
            </a:r>
          </a:p>
          <a:p>
            <a:pPr marL="0" indent="0" algn="r" rtl="1">
              <a:buNone/>
            </a:pPr>
            <a:r>
              <a:rPr lang="en-US" sz="3200" b="1" dirty="0" err="1" smtClean="0">
                <a:solidFill>
                  <a:schemeClr val="tx1"/>
                </a:solidFill>
              </a:rPr>
              <a:t>Neue</a:t>
            </a:r>
            <a:r>
              <a:rPr lang="en-US" sz="3200" b="1" dirty="0" smtClean="0">
                <a:solidFill>
                  <a:schemeClr val="tx1"/>
                </a:solidFill>
              </a:rPr>
              <a:t> Deutsche </a:t>
            </a:r>
            <a:r>
              <a:rPr lang="en-US" sz="3200" b="1" dirty="0" err="1" smtClean="0">
                <a:solidFill>
                  <a:schemeClr val="tx1"/>
                </a:solidFill>
              </a:rPr>
              <a:t>Schule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en-US" sz="3200" b="1" dirty="0" err="1" smtClean="0">
                <a:solidFill>
                  <a:schemeClr val="tx1"/>
                </a:solidFill>
              </a:rPr>
              <a:t>ElQuds</a:t>
            </a:r>
            <a:r>
              <a:rPr lang="en-US" sz="3200" b="1" dirty="0" smtClean="0">
                <a:solidFill>
                  <a:schemeClr val="tx1"/>
                </a:solidFill>
              </a:rPr>
              <a:t> American School</a:t>
            </a:r>
          </a:p>
          <a:p>
            <a:pPr marL="0" indent="0" algn="r" rtl="1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IBSA (IG </a:t>
            </a:r>
            <a:r>
              <a:rPr lang="en-US" sz="3200" b="1" dirty="0" err="1" smtClean="0">
                <a:solidFill>
                  <a:schemeClr val="tx1"/>
                </a:solidFill>
              </a:rPr>
              <a:t>Edexcel</a:t>
            </a:r>
            <a:r>
              <a:rPr lang="en-US" sz="3200" b="1" dirty="0" smtClean="0">
                <a:solidFill>
                  <a:schemeClr val="tx1"/>
                </a:solidFill>
              </a:rPr>
              <a:t>)</a:t>
            </a:r>
          </a:p>
          <a:p>
            <a:pPr marL="0" indent="0" algn="r" rtl="1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algn="r" rtl="1"/>
            <a:r>
              <a:rPr lang="ar-EG" sz="3200" b="1" dirty="0" smtClean="0">
                <a:solidFill>
                  <a:schemeClr val="tx1"/>
                </a:solidFill>
              </a:rPr>
              <a:t>خبرة عمل عدة سنوات في </a:t>
            </a:r>
            <a:r>
              <a:rPr lang="en-US" sz="3200" b="1" dirty="0" err="1" smtClean="0">
                <a:solidFill>
                  <a:schemeClr val="tx1"/>
                </a:solidFill>
              </a:rPr>
              <a:t>ElKaumeya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American School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49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7825" y="243110"/>
            <a:ext cx="8911687" cy="1280890"/>
          </a:xfrm>
        </p:spPr>
        <p:txBody>
          <a:bodyPr>
            <a:normAutofit/>
          </a:bodyPr>
          <a:lstStyle/>
          <a:p>
            <a:pPr algn="r"/>
            <a:r>
              <a:rPr lang="en-US" sz="6600" b="1" dirty="0" smtClean="0">
                <a:solidFill>
                  <a:srgbClr val="FF0000"/>
                </a:solidFill>
              </a:rPr>
              <a:t>Physics –</a:t>
            </a:r>
            <a:r>
              <a:rPr lang="ar-EG" sz="6600" b="1" dirty="0" smtClean="0">
                <a:solidFill>
                  <a:srgbClr val="FF0000"/>
                </a:solidFill>
              </a:rPr>
              <a:t>الف</a:t>
            </a:r>
            <a:r>
              <a:rPr lang="ar-EG" sz="6600" b="1" dirty="0">
                <a:solidFill>
                  <a:srgbClr val="FF0000"/>
                </a:solidFill>
              </a:rPr>
              <a:t>ي</a:t>
            </a:r>
            <a:r>
              <a:rPr lang="ar-EG" sz="6600" b="1" dirty="0" smtClean="0">
                <a:solidFill>
                  <a:srgbClr val="FF0000"/>
                </a:solidFill>
              </a:rPr>
              <a:t>زياء 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039" y="1777285"/>
            <a:ext cx="10126573" cy="468790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الوقت:</a:t>
            </a:r>
            <a:r>
              <a:rPr lang="ar-EG" sz="4800" b="1" dirty="0" smtClean="0">
                <a:solidFill>
                  <a:schemeClr val="tx1"/>
                </a:solidFill>
              </a:rPr>
              <a:t>60 دقيقة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endParaRPr lang="ar-EG" sz="48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endParaRPr lang="ar-EG" sz="4800" b="1" dirty="0" smtClean="0"/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عدد الأسئلة: </a:t>
            </a:r>
            <a:r>
              <a:rPr lang="ar-EG" sz="4800" b="1" dirty="0" smtClean="0">
                <a:solidFill>
                  <a:schemeClr val="tx1"/>
                </a:solidFill>
              </a:rPr>
              <a:t>75</a:t>
            </a:r>
          </a:p>
          <a:p>
            <a:pPr marL="0" indent="0" algn="r">
              <a:buNone/>
            </a:pPr>
            <a:endParaRPr lang="ar-EG" sz="4800" b="1" dirty="0" smtClean="0"/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عدد السكشين: </a:t>
            </a:r>
            <a:r>
              <a:rPr lang="ar-EG" sz="4800" b="1" dirty="0" smtClean="0">
                <a:solidFill>
                  <a:schemeClr val="tx1"/>
                </a:solidFill>
              </a:rPr>
              <a:t>1</a:t>
            </a:r>
            <a:endParaRPr lang="ar-EG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4074595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9528" y="0"/>
            <a:ext cx="8911687" cy="1280890"/>
          </a:xfrm>
        </p:spPr>
        <p:txBody>
          <a:bodyPr>
            <a:normAutofit/>
          </a:bodyPr>
          <a:lstStyle/>
          <a:p>
            <a:pPr algn="r"/>
            <a:r>
              <a:rPr lang="en-US" sz="6000" b="1" dirty="0" smtClean="0">
                <a:solidFill>
                  <a:srgbClr val="FF0000"/>
                </a:solidFill>
              </a:rPr>
              <a:t>Chapters - </a:t>
            </a:r>
            <a:r>
              <a:rPr lang="ar-EG" sz="6000" b="1" dirty="0" smtClean="0">
                <a:solidFill>
                  <a:srgbClr val="FF0000"/>
                </a:solidFill>
              </a:rPr>
              <a:t>الفصول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3" y="857809"/>
            <a:ext cx="11837158" cy="5459103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Mechanics </a:t>
            </a:r>
            <a:r>
              <a:rPr lang="en-US" sz="4000" b="1" dirty="0" smtClean="0">
                <a:solidFill>
                  <a:srgbClr val="008000"/>
                </a:solidFill>
              </a:rPr>
              <a:t>(36% - 42%) </a:t>
            </a:r>
            <a:r>
              <a:rPr lang="en-US" sz="4000" b="1" dirty="0" smtClean="0">
                <a:solidFill>
                  <a:schemeClr val="tx1"/>
                </a:solidFill>
              </a:rPr>
              <a:t>– </a:t>
            </a:r>
            <a:r>
              <a:rPr lang="ar-EG" sz="4000" b="1" dirty="0" smtClean="0">
                <a:solidFill>
                  <a:srgbClr val="002060"/>
                </a:solidFill>
              </a:rPr>
              <a:t>يحتوي على 10 فصول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Electricity and magnetism </a:t>
            </a:r>
            <a:r>
              <a:rPr lang="en-US" sz="4000" b="1" dirty="0" smtClean="0">
                <a:solidFill>
                  <a:srgbClr val="008000"/>
                </a:solidFill>
              </a:rPr>
              <a:t>(18% - 42%) </a:t>
            </a:r>
            <a:r>
              <a:rPr lang="en-US" sz="4000" b="1" dirty="0" smtClean="0">
                <a:solidFill>
                  <a:schemeClr val="tx1"/>
                </a:solidFill>
              </a:rPr>
              <a:t>– </a:t>
            </a:r>
            <a:r>
              <a:rPr lang="ar-EG" sz="4000" b="1" dirty="0">
                <a:solidFill>
                  <a:srgbClr val="002060"/>
                </a:solidFill>
              </a:rPr>
              <a:t>ي</a:t>
            </a:r>
            <a:r>
              <a:rPr lang="ar-EG" sz="4000" b="1" dirty="0" smtClean="0">
                <a:solidFill>
                  <a:srgbClr val="002060"/>
                </a:solidFill>
              </a:rPr>
              <a:t>حتوي على 3 فصول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Waves and </a:t>
            </a:r>
            <a:r>
              <a:rPr lang="en-US" sz="4000" b="1" dirty="0" smtClean="0">
                <a:solidFill>
                  <a:schemeClr val="tx1"/>
                </a:solidFill>
              </a:rPr>
              <a:t>Optics </a:t>
            </a:r>
            <a:r>
              <a:rPr lang="en-US" sz="4000" b="1" dirty="0" smtClean="0">
                <a:solidFill>
                  <a:srgbClr val="008000"/>
                </a:solidFill>
              </a:rPr>
              <a:t>(15% - 19%) </a:t>
            </a:r>
            <a:r>
              <a:rPr lang="en-US" sz="4000" b="1" dirty="0" smtClean="0">
                <a:solidFill>
                  <a:schemeClr val="tx1"/>
                </a:solidFill>
              </a:rPr>
              <a:t>– </a:t>
            </a:r>
            <a:r>
              <a:rPr lang="ar-EG" sz="4000" b="1" dirty="0" smtClean="0">
                <a:solidFill>
                  <a:srgbClr val="002060"/>
                </a:solidFill>
              </a:rPr>
              <a:t>يحتوي على 4 فصول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Heat and Thermodynamics </a:t>
            </a:r>
            <a:r>
              <a:rPr lang="en-US" sz="4000" b="1" dirty="0" smtClean="0">
                <a:solidFill>
                  <a:srgbClr val="008000"/>
                </a:solidFill>
              </a:rPr>
              <a:t>(6% - 11%) </a:t>
            </a:r>
            <a:r>
              <a:rPr lang="en-US" sz="4000" b="1" dirty="0" smtClean="0">
                <a:solidFill>
                  <a:schemeClr val="tx1"/>
                </a:solidFill>
              </a:rPr>
              <a:t>– </a:t>
            </a:r>
            <a:r>
              <a:rPr lang="ar-EG" sz="4000" b="1" dirty="0" smtClean="0">
                <a:solidFill>
                  <a:srgbClr val="002060"/>
                </a:solidFill>
              </a:rPr>
              <a:t>يحتوي على فصلين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Modern Physics </a:t>
            </a:r>
            <a:r>
              <a:rPr lang="en-US" sz="4000" b="1" dirty="0" smtClean="0">
                <a:solidFill>
                  <a:srgbClr val="008000"/>
                </a:solidFill>
              </a:rPr>
              <a:t>(10% - 20%) </a:t>
            </a:r>
            <a:r>
              <a:rPr lang="en-US" sz="4000" b="1" dirty="0" smtClean="0">
                <a:solidFill>
                  <a:schemeClr val="tx1"/>
                </a:solidFill>
              </a:rPr>
              <a:t>– </a:t>
            </a:r>
            <a:r>
              <a:rPr lang="ar-EG" sz="4000" b="1" dirty="0" smtClean="0">
                <a:solidFill>
                  <a:srgbClr val="002060"/>
                </a:solidFill>
              </a:rPr>
              <a:t>يحتوي على 4 فصول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350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077" y="1842868"/>
            <a:ext cx="9900895" cy="4490386"/>
          </a:xfrm>
        </p:spPr>
        <p:txBody>
          <a:bodyPr>
            <a:normAutofit/>
          </a:bodyPr>
          <a:lstStyle/>
          <a:p>
            <a:pPr algn="ctr" rtl="1"/>
            <a:r>
              <a:rPr lang="ar-EG" sz="8000" b="1" dirty="0" smtClean="0">
                <a:solidFill>
                  <a:srgbClr val="FF0000"/>
                </a:solidFill>
              </a:rPr>
              <a:t>لماذا يختار الطالب مادة الف</a:t>
            </a:r>
            <a:r>
              <a:rPr lang="ar-EG" sz="8000" b="1" dirty="0">
                <a:solidFill>
                  <a:srgbClr val="FF0000"/>
                </a:solidFill>
              </a:rPr>
              <a:t>ي</a:t>
            </a:r>
            <a:r>
              <a:rPr lang="ar-EG" sz="8000" b="1" dirty="0" smtClean="0">
                <a:solidFill>
                  <a:srgbClr val="FF0000"/>
                </a:solidFill>
              </a:rPr>
              <a:t>زياء ؟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endParaRPr lang="en-US" sz="8000" b="1" dirty="0">
              <a:solidFill>
                <a:srgbClr val="FF0000"/>
              </a:solidFill>
            </a:endParaRPr>
          </a:p>
          <a:p>
            <a:pPr algn="ctr" rtl="1"/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48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8715" y="0"/>
            <a:ext cx="9023819" cy="1715552"/>
          </a:xfrm>
        </p:spPr>
        <p:txBody>
          <a:bodyPr>
            <a:noAutofit/>
          </a:bodyPr>
          <a:lstStyle/>
          <a:p>
            <a:pPr algn="r"/>
            <a:r>
              <a:rPr lang="en-US" sz="6000" b="1" dirty="0" smtClean="0">
                <a:solidFill>
                  <a:srgbClr val="FF0000"/>
                </a:solidFill>
              </a:rPr>
              <a:t>Math - </a:t>
            </a:r>
            <a:r>
              <a:rPr lang="ar-EG" sz="6000" b="1" dirty="0" smtClean="0">
                <a:solidFill>
                  <a:srgbClr val="FF0000"/>
                </a:solidFill>
              </a:rPr>
              <a:t>الرياضيات</a:t>
            </a:r>
            <a:r>
              <a:rPr lang="en-US" sz="6000" b="1" dirty="0" smtClean="0">
                <a:solidFill>
                  <a:srgbClr val="FF0000"/>
                </a:solidFill>
              </a:rPr>
              <a:t/>
            </a:r>
            <a:br>
              <a:rPr lang="en-US" sz="6000" b="1" dirty="0" smtClean="0">
                <a:solidFill>
                  <a:srgbClr val="FF0000"/>
                </a:solidFill>
              </a:rPr>
            </a:br>
            <a:r>
              <a:rPr lang="en-US" sz="6000" b="1" dirty="0" smtClean="0">
                <a:solidFill>
                  <a:srgbClr val="FF0000"/>
                </a:solidFill>
              </a:rPr>
              <a:t>Subject Test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197" y="2156346"/>
            <a:ext cx="9966128" cy="425715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الوقت: </a:t>
            </a:r>
            <a:r>
              <a:rPr lang="ar-EG" sz="4800" b="1" dirty="0" smtClean="0">
                <a:solidFill>
                  <a:schemeClr val="tx1"/>
                </a:solidFill>
              </a:rPr>
              <a:t>60 دقيقة</a:t>
            </a:r>
            <a:endParaRPr lang="ar-EG" sz="4800" b="1" dirty="0" smtClean="0">
              <a:solidFill>
                <a:schemeClr val="accent5"/>
              </a:solidFill>
            </a:endParaRPr>
          </a:p>
          <a:p>
            <a:pPr marL="0" indent="0" algn="r">
              <a:buNone/>
            </a:pPr>
            <a:r>
              <a:rPr lang="ar-EG" sz="4800" b="1" dirty="0" smtClean="0">
                <a:solidFill>
                  <a:schemeClr val="accent5"/>
                </a:solidFill>
              </a:rPr>
              <a:t> </a:t>
            </a:r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عدد الأسئلة:</a:t>
            </a:r>
            <a:r>
              <a:rPr lang="ar-EG" sz="4800" b="1" dirty="0" smtClean="0">
                <a:solidFill>
                  <a:schemeClr val="tx1"/>
                </a:solidFill>
              </a:rPr>
              <a:t>50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endParaRPr lang="ar-EG" sz="4800" b="1" dirty="0" smtClean="0">
              <a:solidFill>
                <a:schemeClr val="accent5"/>
              </a:solidFill>
            </a:endParaRPr>
          </a:p>
          <a:p>
            <a:pPr marL="0" indent="0" algn="r">
              <a:buNone/>
            </a:pPr>
            <a:endParaRPr lang="ar-EG" sz="4800" b="1" dirty="0" smtClean="0">
              <a:solidFill>
                <a:schemeClr val="accent5"/>
              </a:solidFill>
            </a:endParaRPr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عدد </a:t>
            </a:r>
            <a:r>
              <a:rPr lang="ar-EG" sz="4800" b="1" dirty="0" smtClean="0">
                <a:solidFill>
                  <a:srgbClr val="008000"/>
                </a:solidFill>
              </a:rPr>
              <a:t>السكشين:</a:t>
            </a:r>
            <a:r>
              <a:rPr lang="ar-EG" sz="4800" b="1" dirty="0" smtClean="0">
                <a:solidFill>
                  <a:schemeClr val="tx1"/>
                </a:solidFill>
              </a:rPr>
              <a:t>1</a:t>
            </a:r>
            <a:endParaRPr lang="ar-EG" sz="4800" b="1" dirty="0" smtClean="0">
              <a:solidFill>
                <a:schemeClr val="accent5"/>
              </a:solidFill>
            </a:endParaRPr>
          </a:p>
          <a:p>
            <a:pPr marL="0" indent="0" algn="r">
              <a:buNone/>
            </a:pPr>
            <a:endParaRPr lang="en-US" sz="48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23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25" y="206061"/>
            <a:ext cx="11353800" cy="1081826"/>
          </a:xfrm>
        </p:spPr>
        <p:txBody>
          <a:bodyPr>
            <a:noAutofit/>
          </a:bodyPr>
          <a:lstStyle/>
          <a:p>
            <a:pPr algn="r"/>
            <a:r>
              <a:rPr lang="ar-EG" sz="6000" b="1" dirty="0" smtClean="0">
                <a:solidFill>
                  <a:srgbClr val="FF0000"/>
                </a:solidFill>
              </a:rPr>
              <a:t>- من يعتمد هذة الشهادة ؟</a:t>
            </a:r>
            <a:r>
              <a:rPr lang="en-US" sz="6000" b="1" dirty="0" smtClean="0">
                <a:solidFill>
                  <a:srgbClr val="FF0000"/>
                </a:solidFill>
              </a:rPr>
              <a:t/>
            </a:r>
            <a:br>
              <a:rPr lang="en-US" sz="6000" b="1" dirty="0" smtClean="0">
                <a:solidFill>
                  <a:srgbClr val="FF0000"/>
                </a:solidFill>
              </a:rPr>
            </a:b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" y="1287887"/>
            <a:ext cx="11809927" cy="557011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EG" sz="3600" b="1" dirty="0" smtClean="0">
                <a:solidFill>
                  <a:schemeClr val="tx1"/>
                </a:solidFill>
              </a:rPr>
              <a:t>هذة </a:t>
            </a:r>
            <a:r>
              <a:rPr lang="ar-EG" sz="3600" b="1" dirty="0">
                <a:solidFill>
                  <a:schemeClr val="tx1"/>
                </a:solidFill>
              </a:rPr>
              <a:t>الشهادة يتم أعتمادها من جهات إعتماد أمريكية ثم يتم ختمها من وزارة التربية و التعليم المصرية . </a:t>
            </a:r>
            <a:endParaRPr lang="en-US" sz="3600" b="1" dirty="0">
              <a:solidFill>
                <a:schemeClr val="tx1"/>
              </a:solidFill>
            </a:endParaRPr>
          </a:p>
          <a:p>
            <a:pPr algn="r" rtl="1"/>
            <a:r>
              <a:rPr lang="ar-EG" sz="3600" b="1" dirty="0">
                <a:solidFill>
                  <a:schemeClr val="tx1"/>
                </a:solidFill>
              </a:rPr>
              <a:t>توجد </a:t>
            </a:r>
            <a:r>
              <a:rPr lang="ar-EG" sz="3600" b="1" dirty="0" smtClean="0">
                <a:solidFill>
                  <a:schemeClr val="tx1"/>
                </a:solidFill>
              </a:rPr>
              <a:t>ال</a:t>
            </a:r>
            <a:r>
              <a:rPr lang="ar-EG" sz="3600" b="1" dirty="0">
                <a:solidFill>
                  <a:schemeClr val="tx1"/>
                </a:solidFill>
              </a:rPr>
              <a:t>ا</a:t>
            </a:r>
            <a:r>
              <a:rPr lang="ar-EG" sz="3600" b="1" dirty="0" smtClean="0">
                <a:solidFill>
                  <a:schemeClr val="tx1"/>
                </a:solidFill>
              </a:rPr>
              <a:t>ف </a:t>
            </a:r>
            <a:r>
              <a:rPr lang="ar-EG" sz="3600" b="1" dirty="0">
                <a:solidFill>
                  <a:schemeClr val="tx1"/>
                </a:solidFill>
              </a:rPr>
              <a:t>من جهات الأعتماد لهذة الشهادة في الولايات المتحدة – لكن في مصر </a:t>
            </a:r>
            <a:r>
              <a:rPr lang="ar-EG" sz="3600" b="1" dirty="0" smtClean="0">
                <a:solidFill>
                  <a:schemeClr val="tx1"/>
                </a:solidFill>
              </a:rPr>
              <a:t>تم </a:t>
            </a:r>
            <a:r>
              <a:rPr lang="ar-EG" sz="3600" b="1" dirty="0">
                <a:solidFill>
                  <a:schemeClr val="tx1"/>
                </a:solidFill>
              </a:rPr>
              <a:t>إعتماد عدة جهات فقط للحصول على الشهادة و هذه الجهات هى : </a:t>
            </a:r>
            <a:endParaRPr lang="en-US" sz="3600" b="1" dirty="0">
              <a:solidFill>
                <a:schemeClr val="tx1"/>
              </a:solidFill>
            </a:endParaRPr>
          </a:p>
          <a:p>
            <a:pPr algn="r" rtl="1"/>
            <a:r>
              <a:rPr lang="en-US" sz="3600" b="1" dirty="0">
                <a:solidFill>
                  <a:schemeClr val="tx1"/>
                </a:solidFill>
              </a:rPr>
              <a:t>AdvancEd </a:t>
            </a:r>
          </a:p>
          <a:p>
            <a:pPr algn="r" rtl="1"/>
            <a:r>
              <a:rPr lang="ar-EG" sz="3600" b="1" dirty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IAIAA</a:t>
            </a:r>
          </a:p>
          <a:p>
            <a:pPr algn="r" rtl="1"/>
            <a:r>
              <a:rPr lang="en-US" sz="3600" b="1" dirty="0" smtClean="0">
                <a:solidFill>
                  <a:schemeClr val="tx1"/>
                </a:solidFill>
              </a:rPr>
              <a:t>Middle State </a:t>
            </a:r>
          </a:p>
          <a:p>
            <a:pPr algn="r" rtl="1"/>
            <a:r>
              <a:rPr lang="en-US" sz="3600" b="1" dirty="0" smtClean="0">
                <a:solidFill>
                  <a:schemeClr val="tx1"/>
                </a:solidFill>
              </a:rPr>
              <a:t>IERC </a:t>
            </a:r>
            <a:endParaRPr lang="en-US" sz="3600" b="1" dirty="0">
              <a:solidFill>
                <a:schemeClr val="tx1"/>
              </a:solidFill>
            </a:endParaRPr>
          </a:p>
          <a:p>
            <a:pPr algn="r" rtl="1"/>
            <a:r>
              <a:rPr lang="en-US" sz="3600" b="1" dirty="0" smtClean="0">
                <a:solidFill>
                  <a:schemeClr val="tx1"/>
                </a:solidFill>
              </a:rPr>
              <a:t>North </a:t>
            </a:r>
            <a:r>
              <a:rPr lang="en-US" sz="3600" b="1" dirty="0">
                <a:solidFill>
                  <a:schemeClr val="tx1"/>
                </a:solidFill>
              </a:rPr>
              <a:t>Central Association </a:t>
            </a:r>
          </a:p>
          <a:p>
            <a:pPr algn="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10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43" y="269268"/>
            <a:ext cx="8911687" cy="1280890"/>
          </a:xfrm>
        </p:spPr>
        <p:txBody>
          <a:bodyPr>
            <a:normAutofit/>
          </a:bodyPr>
          <a:lstStyle/>
          <a:p>
            <a:pPr algn="r"/>
            <a:r>
              <a:rPr lang="en-US" sz="7200" b="1" dirty="0" smtClean="0">
                <a:solidFill>
                  <a:srgbClr val="FF0000"/>
                </a:solidFill>
              </a:rPr>
              <a:t>Biology - </a:t>
            </a:r>
            <a:r>
              <a:rPr lang="ar-EG" sz="7200" b="1" dirty="0" smtClean="0">
                <a:solidFill>
                  <a:srgbClr val="FF0000"/>
                </a:solidFill>
              </a:rPr>
              <a:t>الأحياء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09" y="2133599"/>
            <a:ext cx="9730403" cy="4581099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الوقت: </a:t>
            </a:r>
            <a:r>
              <a:rPr lang="ar-EG" sz="4800" b="1" dirty="0" smtClean="0">
                <a:solidFill>
                  <a:schemeClr val="tx1"/>
                </a:solidFill>
              </a:rPr>
              <a:t>60 دقيقة</a:t>
            </a:r>
          </a:p>
          <a:p>
            <a:pPr marL="0" indent="0" algn="r">
              <a:buNone/>
            </a:pPr>
            <a:endParaRPr lang="ar-EG" sz="4800" b="1" dirty="0" smtClean="0"/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عدد اللأسئلة: </a:t>
            </a:r>
            <a:r>
              <a:rPr lang="ar-EG" sz="4800" b="1" dirty="0" smtClean="0">
                <a:solidFill>
                  <a:schemeClr val="tx1"/>
                </a:solidFill>
              </a:rPr>
              <a:t>80</a:t>
            </a:r>
          </a:p>
          <a:p>
            <a:pPr marL="0" indent="0" algn="r">
              <a:buNone/>
            </a:pPr>
            <a:endParaRPr lang="ar-EG" sz="4800" b="1" dirty="0" smtClean="0"/>
          </a:p>
          <a:p>
            <a:pPr marL="0" indent="0" algn="r">
              <a:buNone/>
            </a:pPr>
            <a:r>
              <a:rPr lang="ar-EG" sz="4800" b="1" dirty="0" smtClean="0">
                <a:solidFill>
                  <a:srgbClr val="008000"/>
                </a:solidFill>
              </a:rPr>
              <a:t>عدد السكشين: </a:t>
            </a:r>
            <a:r>
              <a:rPr lang="ar-EG" sz="4800" b="1" dirty="0" smtClean="0">
                <a:solidFill>
                  <a:schemeClr val="tx1"/>
                </a:solidFill>
              </a:rPr>
              <a:t>3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7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719" y="177421"/>
            <a:ext cx="9771347" cy="1604749"/>
          </a:xfrm>
        </p:spPr>
        <p:txBody>
          <a:bodyPr>
            <a:normAutofit/>
          </a:bodyPr>
          <a:lstStyle/>
          <a:p>
            <a:pPr algn="r"/>
            <a:r>
              <a:rPr lang="ar-EG" sz="6000" b="1" dirty="0" smtClean="0">
                <a:solidFill>
                  <a:srgbClr val="FF0000"/>
                </a:solidFill>
              </a:rPr>
              <a:t>اقسام الاحياء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49" y="1782170"/>
            <a:ext cx="10682208" cy="437471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Molecular and Ecological Biology</a:t>
            </a:r>
          </a:p>
          <a:p>
            <a:r>
              <a:rPr lang="en-US" sz="4800" b="1" dirty="0" smtClean="0">
                <a:solidFill>
                  <a:schemeClr val="tx1"/>
                </a:solidFill>
              </a:rPr>
              <a:t>Molecular Biology (M-Section)</a:t>
            </a:r>
          </a:p>
          <a:p>
            <a:r>
              <a:rPr lang="en-US" sz="4800" b="1" dirty="0" smtClean="0">
                <a:solidFill>
                  <a:schemeClr val="tx1"/>
                </a:solidFill>
              </a:rPr>
              <a:t>Ecological Biology (E-</a:t>
            </a:r>
            <a:r>
              <a:rPr lang="en-US" sz="4800" b="1" dirty="0" err="1" smtClean="0">
                <a:solidFill>
                  <a:schemeClr val="tx1"/>
                </a:solidFill>
              </a:rPr>
              <a:t>Seciton</a:t>
            </a:r>
            <a:r>
              <a:rPr lang="en-US" sz="4800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2702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2829" y="928048"/>
            <a:ext cx="12146507" cy="7171898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5400" b="1" dirty="0" smtClean="0">
                <a:solidFill>
                  <a:srgbClr val="008000"/>
                </a:solidFill>
              </a:rPr>
              <a:t>السكشين اللأول: </a:t>
            </a:r>
            <a:r>
              <a:rPr lang="ar-EG" sz="5400" b="1" dirty="0" smtClean="0">
                <a:solidFill>
                  <a:schemeClr val="tx1"/>
                </a:solidFill>
              </a:rPr>
              <a:t>60 سؤال – اجباري</a:t>
            </a:r>
            <a:r>
              <a:rPr lang="en-US" sz="5400" b="1" dirty="0" smtClean="0">
                <a:solidFill>
                  <a:schemeClr val="tx1"/>
                </a:solidFill>
              </a:rPr>
              <a:t>  </a:t>
            </a:r>
            <a:endParaRPr lang="ar-EG" sz="54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5400" b="1" dirty="0">
                <a:solidFill>
                  <a:srgbClr val="FF0000"/>
                </a:solidFill>
              </a:rPr>
              <a:t>(</a:t>
            </a:r>
            <a:r>
              <a:rPr lang="en-US" sz="5400" b="1" dirty="0" smtClean="0">
                <a:solidFill>
                  <a:srgbClr val="FF0000"/>
                </a:solidFill>
              </a:rPr>
              <a:t>Section - E </a:t>
            </a:r>
            <a:r>
              <a:rPr lang="en-US" sz="5400" b="1" dirty="0">
                <a:solidFill>
                  <a:srgbClr val="FF0000"/>
                </a:solidFill>
              </a:rPr>
              <a:t>and M)</a:t>
            </a:r>
          </a:p>
          <a:p>
            <a:pPr marL="0" indent="0" algn="r">
              <a:buNone/>
            </a:pPr>
            <a:r>
              <a:rPr lang="ar-EG" sz="5400" b="1" dirty="0" smtClean="0">
                <a:solidFill>
                  <a:srgbClr val="008000"/>
                </a:solidFill>
              </a:rPr>
              <a:t>السكشين الثاني : </a:t>
            </a:r>
            <a:r>
              <a:rPr lang="ar-EG" sz="5400" b="1" dirty="0" smtClean="0">
                <a:solidFill>
                  <a:schemeClr val="tx1"/>
                </a:solidFill>
              </a:rPr>
              <a:t>20 سؤال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ar-EG" sz="5400" b="1" dirty="0" smtClean="0"/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(Section - E)</a:t>
            </a:r>
          </a:p>
          <a:p>
            <a:pPr marL="0" indent="0" algn="r">
              <a:buNone/>
            </a:pPr>
            <a:r>
              <a:rPr lang="ar-EG" sz="5400" b="1" dirty="0" smtClean="0">
                <a:solidFill>
                  <a:srgbClr val="008000"/>
                </a:solidFill>
              </a:rPr>
              <a:t>السكشين الثالث : </a:t>
            </a:r>
            <a:r>
              <a:rPr lang="ar-EG" sz="5400" b="1" dirty="0" smtClean="0">
                <a:solidFill>
                  <a:schemeClr val="tx1"/>
                </a:solidFill>
              </a:rPr>
              <a:t>20 سؤال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(Section – M)</a:t>
            </a:r>
            <a:endParaRPr lang="ar-EG" sz="5400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ar-EG" sz="5400" b="1" dirty="0" smtClean="0"/>
          </a:p>
          <a:p>
            <a:pPr marL="0" indent="0" algn="r">
              <a:buNone/>
            </a:pP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1166603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17" y="173733"/>
            <a:ext cx="8911687" cy="128089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 smtClean="0">
                <a:solidFill>
                  <a:srgbClr val="FF0000"/>
                </a:solidFill>
              </a:rPr>
              <a:t>Chapters – </a:t>
            </a:r>
            <a:r>
              <a:rPr lang="ar-EG" sz="5400" b="1" dirty="0" smtClean="0">
                <a:solidFill>
                  <a:srgbClr val="FF0000"/>
                </a:solidFill>
              </a:rPr>
              <a:t>الفصول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5249"/>
            <a:ext cx="12192000" cy="54863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Cellular and Molecular Biology</a:t>
            </a:r>
            <a:r>
              <a:rPr lang="ar-EG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</a:rPr>
              <a:t>(12% </a:t>
            </a:r>
            <a:r>
              <a:rPr lang="en-US" sz="3200" b="1" dirty="0" smtClean="0">
                <a:solidFill>
                  <a:srgbClr val="008000"/>
                </a:solidFill>
              </a:rPr>
              <a:t>of Test </a:t>
            </a:r>
            <a:r>
              <a:rPr lang="en-US" sz="3200" b="1" dirty="0" smtClean="0">
                <a:solidFill>
                  <a:srgbClr val="008000"/>
                </a:solidFill>
              </a:rPr>
              <a:t>E</a:t>
            </a:r>
            <a:r>
              <a:rPr lang="en-US" sz="3200" b="1" dirty="0" smtClean="0">
                <a:solidFill>
                  <a:srgbClr val="008000"/>
                </a:solidFill>
              </a:rPr>
              <a:t>-25% of test M)</a:t>
            </a:r>
            <a:r>
              <a:rPr lang="en-US" sz="3200" b="1" dirty="0" smtClean="0">
                <a:solidFill>
                  <a:schemeClr val="tx1"/>
                </a:solidFill>
              </a:rPr>
              <a:t> – </a:t>
            </a:r>
            <a:r>
              <a:rPr lang="ar-EG" sz="3200" b="1" dirty="0" smtClean="0">
                <a:solidFill>
                  <a:srgbClr val="002060"/>
                </a:solidFill>
              </a:rPr>
              <a:t>يحتوي على 9 فصول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chemeClr val="tx1"/>
                </a:solidFill>
              </a:rPr>
              <a:t>Ecology </a:t>
            </a:r>
            <a:r>
              <a:rPr lang="en-US" sz="3200" b="1" dirty="0" smtClean="0">
                <a:solidFill>
                  <a:srgbClr val="008000"/>
                </a:solidFill>
              </a:rPr>
              <a:t>(</a:t>
            </a:r>
            <a:r>
              <a:rPr lang="ar-EG" sz="3200" b="1" dirty="0" smtClean="0">
                <a:solidFill>
                  <a:srgbClr val="008000"/>
                </a:solidFill>
              </a:rPr>
              <a:t>25% </a:t>
            </a:r>
            <a:r>
              <a:rPr lang="en-US" sz="3200" b="1" dirty="0" smtClean="0">
                <a:solidFill>
                  <a:srgbClr val="008000"/>
                </a:solidFill>
              </a:rPr>
              <a:t> of test E – 12 of test M) </a:t>
            </a:r>
            <a:r>
              <a:rPr lang="en-US" sz="3200" b="1" dirty="0" smtClean="0">
                <a:solidFill>
                  <a:schemeClr val="tx1"/>
                </a:solidFill>
              </a:rPr>
              <a:t>– </a:t>
            </a:r>
            <a:r>
              <a:rPr lang="ar-EG" sz="3200" b="1" dirty="0" smtClean="0">
                <a:solidFill>
                  <a:srgbClr val="002060"/>
                </a:solidFill>
              </a:rPr>
              <a:t>يحتوي على 9 فصول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Genetics </a:t>
            </a:r>
            <a:r>
              <a:rPr lang="en-US" sz="3200" b="1" dirty="0" smtClean="0">
                <a:solidFill>
                  <a:srgbClr val="008000"/>
                </a:solidFill>
              </a:rPr>
              <a:t>(12% of test E – 25% of Test M) </a:t>
            </a:r>
            <a:r>
              <a:rPr lang="en-US" sz="3200" b="1" dirty="0" smtClean="0">
                <a:solidFill>
                  <a:schemeClr val="tx1"/>
                </a:solidFill>
              </a:rPr>
              <a:t>-</a:t>
            </a:r>
            <a:r>
              <a:rPr lang="ar-EG" sz="3200" b="1" dirty="0" smtClean="0">
                <a:solidFill>
                  <a:srgbClr val="002060"/>
                </a:solidFill>
              </a:rPr>
              <a:t>يحتوي على 5 فصول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Organizational Biology </a:t>
            </a:r>
            <a:r>
              <a:rPr lang="en-US" sz="3200" b="1" dirty="0" smtClean="0">
                <a:solidFill>
                  <a:srgbClr val="008000"/>
                </a:solidFill>
              </a:rPr>
              <a:t>(25% of Test E – 25% of Test M) </a:t>
            </a:r>
            <a:r>
              <a:rPr lang="en-US" sz="3200" b="1" dirty="0" smtClean="0">
                <a:solidFill>
                  <a:schemeClr val="tx1"/>
                </a:solidFill>
              </a:rPr>
              <a:t>– </a:t>
            </a:r>
            <a:r>
              <a:rPr lang="ar-EG" sz="3200" b="1" dirty="0" smtClean="0">
                <a:solidFill>
                  <a:srgbClr val="002060"/>
                </a:solidFill>
              </a:rPr>
              <a:t>يحتوي على 4 فصول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Evolution and diversity </a:t>
            </a:r>
            <a:r>
              <a:rPr lang="en-US" sz="3200" b="1" dirty="0" smtClean="0">
                <a:solidFill>
                  <a:srgbClr val="008000"/>
                </a:solidFill>
              </a:rPr>
              <a:t>(25% of Test E – 12% of Test M)  </a:t>
            </a:r>
            <a:r>
              <a:rPr lang="ar-EG" sz="3200" b="1" dirty="0" smtClean="0">
                <a:solidFill>
                  <a:srgbClr val="002060"/>
                </a:solidFill>
              </a:rPr>
              <a:t>يحتوي على 6 فصول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773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1128" y="1419367"/>
            <a:ext cx="10153484" cy="449185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5400" b="1" dirty="0">
                <a:solidFill>
                  <a:srgbClr val="FF0000"/>
                </a:solidFill>
              </a:rPr>
              <a:t>يجب حل السكشين الأول بالكامل و اختيار حل سكشين واحد فقط من السكشين الثاني او السكشين الثالث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12537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9358" y="2558602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b="1" dirty="0" smtClean="0">
                <a:solidFill>
                  <a:schemeClr val="tx1"/>
                </a:solidFill>
              </a:rPr>
              <a:t>THANK YOU</a:t>
            </a:r>
            <a:endParaRPr lang="en-US" sz="1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786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71222"/>
          </a:xfrm>
        </p:spPr>
        <p:txBody>
          <a:bodyPr>
            <a:normAutofit fontScale="90000"/>
          </a:bodyPr>
          <a:lstStyle/>
          <a:p>
            <a:pPr algn="r"/>
            <a:r>
              <a:rPr lang="ar-EG" sz="4800" b="1" dirty="0" smtClean="0">
                <a:solidFill>
                  <a:srgbClr val="FF0000"/>
                </a:solidFill>
              </a:rPr>
              <a:t>- ما هى جهة الكولج بورد </a:t>
            </a:r>
            <a:r>
              <a:rPr lang="en-US" sz="4800" b="1" dirty="0" smtClean="0">
                <a:solidFill>
                  <a:srgbClr val="FF0000"/>
                </a:solidFill>
              </a:rPr>
              <a:t>college board</a:t>
            </a:r>
            <a:r>
              <a:rPr lang="ar-EG" sz="4800" b="1" dirty="0" smtClean="0">
                <a:solidFill>
                  <a:srgbClr val="FF0000"/>
                </a:solidFill>
              </a:rPr>
              <a:t>و علاقتها بالدبلومة الأمريكية ؟</a:t>
            </a:r>
            <a:r>
              <a:rPr lang="en-US" sz="4800" b="1" dirty="0" smtClean="0">
                <a:solidFill>
                  <a:srgbClr val="FF0000"/>
                </a:solidFill>
              </a:rPr>
              <a:t/>
            </a:r>
            <a:br>
              <a:rPr lang="en-US" sz="4800" b="1" dirty="0" smtClean="0">
                <a:solidFill>
                  <a:srgbClr val="FF0000"/>
                </a:solidFill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0318"/>
            <a:ext cx="12192000" cy="5798667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EG" sz="4400" b="1" dirty="0" smtClean="0">
                <a:solidFill>
                  <a:schemeClr val="tx1"/>
                </a:solidFill>
              </a:rPr>
              <a:t>الكولج </a:t>
            </a:r>
            <a:r>
              <a:rPr lang="ar-EG" sz="4400" b="1" dirty="0">
                <a:solidFill>
                  <a:schemeClr val="tx1"/>
                </a:solidFill>
              </a:rPr>
              <a:t>بورد هى جهة توصيل الطلاب بالجامعات عن طريق إختبارات قياس كفاءة الطلاب في إمتحانات مؤهلة للجامعات فى كل المواد و هي </a:t>
            </a:r>
            <a:r>
              <a:rPr lang="en-US" sz="4400" b="1" dirty="0">
                <a:solidFill>
                  <a:schemeClr val="tx1"/>
                </a:solidFill>
              </a:rPr>
              <a:t>SAT </a:t>
            </a:r>
            <a:r>
              <a:rPr lang="ar-EG" sz="4400" b="1" dirty="0">
                <a:solidFill>
                  <a:schemeClr val="tx1"/>
                </a:solidFill>
              </a:rPr>
              <a:t> أما في مصر فقد إقتصرت الإمتحانات المؤهلة على الرياضيات و اللغة الإنجليزية في </a:t>
            </a:r>
            <a:r>
              <a:rPr lang="en-US" sz="4400" b="1" dirty="0">
                <a:solidFill>
                  <a:schemeClr val="tx1"/>
                </a:solidFill>
              </a:rPr>
              <a:t>SAT 1 </a:t>
            </a:r>
            <a:r>
              <a:rPr lang="ar-EG" sz="4400" b="1" dirty="0">
                <a:solidFill>
                  <a:schemeClr val="tx1"/>
                </a:solidFill>
              </a:rPr>
              <a:t> و مادتين من 4 في </a:t>
            </a:r>
            <a:r>
              <a:rPr lang="en-US" sz="4400" b="1" dirty="0">
                <a:solidFill>
                  <a:schemeClr val="tx1"/>
                </a:solidFill>
              </a:rPr>
              <a:t>SAT 2 </a:t>
            </a:r>
            <a:r>
              <a:rPr lang="ar-EG" sz="4400" b="1" dirty="0">
                <a:solidFill>
                  <a:schemeClr val="tx1"/>
                </a:solidFill>
              </a:rPr>
              <a:t> و هم </a:t>
            </a:r>
            <a:r>
              <a:rPr lang="en-US" sz="4400" b="1" dirty="0">
                <a:solidFill>
                  <a:schemeClr val="tx1"/>
                </a:solidFill>
              </a:rPr>
              <a:t>math – biology – chemistry – physics </a:t>
            </a:r>
          </a:p>
          <a:p>
            <a:pPr algn="r" rtl="1"/>
            <a:r>
              <a:rPr lang="en-US" sz="4400" b="1" dirty="0">
                <a:solidFill>
                  <a:schemeClr val="tx1"/>
                </a:solidFill>
              </a:rPr>
              <a:t>ETS ( Educational Testing Services ) </a:t>
            </a:r>
            <a:r>
              <a:rPr lang="ar-EG" sz="4400" b="1" dirty="0">
                <a:solidFill>
                  <a:schemeClr val="tx1"/>
                </a:solidFill>
              </a:rPr>
              <a:t> هى المسئولة عن </a:t>
            </a:r>
            <a:r>
              <a:rPr lang="en-US" sz="4400" b="1" dirty="0">
                <a:solidFill>
                  <a:schemeClr val="tx1"/>
                </a:solidFill>
              </a:rPr>
              <a:t>SAT</a:t>
            </a:r>
            <a:r>
              <a:rPr lang="ar-EG" sz="4400" b="1" dirty="0">
                <a:solidFill>
                  <a:schemeClr val="tx1"/>
                </a:solidFill>
              </a:rPr>
              <a:t> في كولج بورد .</a:t>
            </a:r>
            <a:endParaRPr lang="en-US" sz="4400" b="1" dirty="0">
              <a:solidFill>
                <a:schemeClr val="tx1"/>
              </a:solidFill>
            </a:endParaRPr>
          </a:p>
          <a:p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68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081" y="1294708"/>
            <a:ext cx="10515600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ar-EG" sz="8000" b="1" dirty="0" smtClean="0">
                <a:solidFill>
                  <a:srgbClr val="FF0000"/>
                </a:solidFill>
              </a:rPr>
              <a:t> </a:t>
            </a:r>
            <a:r>
              <a:rPr lang="ar-EG" sz="8000" b="1" dirty="0">
                <a:solidFill>
                  <a:srgbClr val="FF0000"/>
                </a:solidFill>
              </a:rPr>
              <a:t>ماذا عن درجات النجاح في الجامعات الحكومية و الخاصة هذا العام ؟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77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4162" y="1153784"/>
            <a:ext cx="11912958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  الحد 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الادني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 المطلوب لامتحان</a:t>
            </a:r>
            <a:r>
              <a:rPr lang="en-US" sz="6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SAT1 </a:t>
            </a:r>
            <a:r>
              <a:rPr lang="ar-EG" sz="6600" b="1" dirty="0" smtClean="0">
                <a:solidFill>
                  <a:srgbClr val="000000"/>
                </a:solidFill>
                <a:latin typeface="Arabic Transparent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1050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 درجه من 1600 للقبول بالجامعات الحكومية.</a:t>
            </a:r>
            <a:endParaRPr kumimoji="0" lang="en-US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يشترط اجتياز الطلاب لامتحان</a:t>
            </a:r>
            <a:r>
              <a:rPr kumimoji="0" lang="en-US" sz="6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 SAT2 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 حد 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أدني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11</a:t>
            </a:r>
            <a:r>
              <a:rPr kumimoji="0" lang="ar-EG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درجه من 1600 درجة </a:t>
            </a:r>
            <a:endParaRPr kumimoji="0" lang="ar-EG" sz="6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abic Transparent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44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7425" y="1854557"/>
            <a:ext cx="12192000" cy="5628068"/>
          </a:xfrm>
        </p:spPr>
        <p:txBody>
          <a:bodyPr>
            <a:normAutofit/>
          </a:bodyPr>
          <a:lstStyle/>
          <a:p>
            <a:pPr marL="457200" lvl="1" indent="0" algn="r">
              <a:buNone/>
            </a:pPr>
            <a:r>
              <a:rPr lang="ar-SA" sz="4800" b="1" dirty="0" smtClean="0">
                <a:solidFill>
                  <a:srgbClr val="FF0000"/>
                </a:solidFill>
                <a:latin typeface="Arabic Transparent" panose="020B0604020202020204" pitchFamily="34" charset="0"/>
              </a:rPr>
              <a:t>للقبول بكليات</a:t>
            </a:r>
            <a:r>
              <a:rPr lang="ar-EG" sz="4800" b="1" dirty="0" smtClean="0">
                <a:solidFill>
                  <a:srgbClr val="FF0000"/>
                </a:solidFill>
                <a:latin typeface="Arabic Transparent" panose="020B0604020202020204" pitchFamily="34" charset="0"/>
              </a:rPr>
              <a:t> :</a:t>
            </a:r>
            <a:r>
              <a:rPr lang="ar-SA" sz="4800" b="1" dirty="0" smtClean="0">
                <a:solidFill>
                  <a:schemeClr val="accent6">
                    <a:lumMod val="75000"/>
                  </a:schemeClr>
                </a:solidFill>
                <a:latin typeface="Arabic Transparent" panose="020B0604020202020204" pitchFamily="34" charset="0"/>
              </a:rPr>
              <a:t> </a:t>
            </a:r>
            <a:r>
              <a:rPr lang="ar-SA" sz="4800" b="1" dirty="0" smtClean="0">
                <a:solidFill>
                  <a:srgbClr val="008000"/>
                </a:solidFill>
                <a:latin typeface="Arabic Transparent" panose="020B0604020202020204" pitchFamily="34" charset="0"/>
              </a:rPr>
              <a:t>(الطب - طب الأسنان -</a:t>
            </a:r>
            <a:r>
              <a:rPr lang="ar-EG" sz="4800" b="1" dirty="0" smtClean="0">
                <a:solidFill>
                  <a:srgbClr val="008000"/>
                </a:solidFill>
                <a:latin typeface="Arabic Transparent" panose="020B0604020202020204" pitchFamily="34" charset="0"/>
              </a:rPr>
              <a:t> </a:t>
            </a:r>
            <a:r>
              <a:rPr lang="ar-SA" sz="4800" b="1" dirty="0" smtClean="0">
                <a:solidFill>
                  <a:srgbClr val="008000"/>
                </a:solidFill>
                <a:latin typeface="Arabic Transparent" panose="020B0604020202020204" pitchFamily="34" charset="0"/>
              </a:rPr>
              <a:t>الصيدلة - العلاج الطبيعي - الطب البيطري - التمريض)</a:t>
            </a:r>
            <a:endParaRPr lang="ar-EG" sz="4800" b="1" dirty="0" smtClean="0">
              <a:solidFill>
                <a:srgbClr val="008000"/>
              </a:solidFill>
              <a:latin typeface="Arabic Transparent" panose="020B0604020202020204" pitchFamily="34" charset="0"/>
            </a:endParaRPr>
          </a:p>
          <a:p>
            <a:pPr marL="457200" lvl="1" indent="0" algn="r">
              <a:buNone/>
            </a:pPr>
            <a:r>
              <a:rPr lang="ar-SA" sz="4800" b="1" dirty="0" smtClean="0">
                <a:solidFill>
                  <a:schemeClr val="accent5">
                    <a:lumMod val="75000"/>
                  </a:schemeClr>
                </a:solidFill>
                <a:latin typeface="Arabic Transparent" panose="020B0604020202020204" pitchFamily="34" charset="0"/>
              </a:rPr>
              <a:t> </a:t>
            </a:r>
            <a:r>
              <a:rPr lang="ar-SA" sz="4800" b="1" dirty="0" smtClean="0">
                <a:solidFill>
                  <a:schemeClr val="tx1"/>
                </a:solidFill>
                <a:latin typeface="Arabic Transparent" panose="020B0604020202020204" pitchFamily="34" charset="0"/>
              </a:rPr>
              <a:t>يشترط أن تكون</a:t>
            </a:r>
            <a:r>
              <a:rPr lang="ar-EG" sz="4800" b="1" dirty="0" smtClean="0">
                <a:solidFill>
                  <a:schemeClr val="tx1"/>
                </a:solidFill>
                <a:latin typeface="Arabic Transparent" panose="020B0604020202020204" pitchFamily="34" charset="0"/>
              </a:rPr>
              <a:t> مادتا سات 2 </a:t>
            </a:r>
            <a:r>
              <a:rPr lang="ar-SA" sz="4800" b="1" dirty="0" smtClean="0">
                <a:solidFill>
                  <a:schemeClr val="tx1"/>
                </a:solidFill>
                <a:latin typeface="Arabic Transparent" panose="020B0604020202020204" pitchFamily="34" charset="0"/>
              </a:rPr>
              <a:t>هما: مادة </a:t>
            </a:r>
            <a:r>
              <a:rPr lang="ar-SA" sz="4800" b="1" dirty="0" smtClean="0">
                <a:solidFill>
                  <a:srgbClr val="FF0000"/>
                </a:solidFill>
                <a:latin typeface="Arabic Transparent" panose="020B0604020202020204" pitchFamily="34" charset="0"/>
              </a:rPr>
              <a:t>الأحياء</a:t>
            </a:r>
            <a:r>
              <a:rPr lang="ar-SA" sz="4800" b="1" dirty="0" smtClean="0">
                <a:solidFill>
                  <a:schemeClr val="tx1"/>
                </a:solidFill>
                <a:latin typeface="Arabic Transparent" panose="020B0604020202020204" pitchFamily="34" charset="0"/>
              </a:rPr>
              <a:t> ومادة من بين مواد(الفيزياء - الكيمياء - الرياضيات).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8975" y="102070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kumimoji="0" lang="ar-SA" sz="6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ransparent" panose="020B0604020202020204" pitchFamily="34" charset="0"/>
                <a:cs typeface="Times New Roman" panose="02020603050405020304" pitchFamily="18" charset="0"/>
              </a:rPr>
              <a:t>وذلك للقبول بالكليات وفقا للترتيب التالي:-</a:t>
            </a:r>
            <a:endParaRPr kumimoji="0" lang="en-US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65110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150" y="914400"/>
            <a:ext cx="11075831" cy="4997002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800" b="1" dirty="0" smtClean="0">
                <a:solidFill>
                  <a:srgbClr val="FF0000"/>
                </a:solidFill>
              </a:rPr>
              <a:t>للقبول بكليات:</a:t>
            </a:r>
            <a:r>
              <a:rPr lang="ar-EG" sz="4800" b="1" dirty="0" smtClean="0">
                <a:solidFill>
                  <a:srgbClr val="008000"/>
                </a:solidFill>
              </a:rPr>
              <a:t>  </a:t>
            </a:r>
            <a:r>
              <a:rPr lang="ar-EG" sz="4800" b="1" dirty="0">
                <a:solidFill>
                  <a:srgbClr val="008000"/>
                </a:solidFill>
              </a:rPr>
              <a:t>(الهندسة - الحاسبات والمعلومات - الفنون الجميلة "عمارة" - التخطيط العمراني</a:t>
            </a:r>
            <a:r>
              <a:rPr lang="ar-EG" sz="4800" b="1" dirty="0" smtClean="0">
                <a:solidFill>
                  <a:srgbClr val="008000"/>
                </a:solidFill>
              </a:rPr>
              <a:t>)</a:t>
            </a:r>
          </a:p>
          <a:p>
            <a:pPr marL="0" indent="0" algn="r">
              <a:buNone/>
            </a:pPr>
            <a:endParaRPr lang="ar-EG" sz="4800" b="1" dirty="0" smtClean="0">
              <a:solidFill>
                <a:schemeClr val="accent5"/>
              </a:solidFill>
            </a:endParaRPr>
          </a:p>
          <a:p>
            <a:pPr marL="0" indent="0" algn="r">
              <a:buNone/>
            </a:pPr>
            <a:r>
              <a:rPr lang="ar-EG" sz="4800" b="1" dirty="0" smtClean="0">
                <a:solidFill>
                  <a:schemeClr val="accent5"/>
                </a:solidFill>
              </a:rPr>
              <a:t> </a:t>
            </a:r>
            <a:r>
              <a:rPr lang="ar-SA" sz="4800" b="1" dirty="0" smtClean="0">
                <a:solidFill>
                  <a:schemeClr val="tx1"/>
                </a:solidFill>
                <a:latin typeface="Arabic Transparent" panose="020B0604020202020204" pitchFamily="34" charset="0"/>
              </a:rPr>
              <a:t>يشترط أن تكون</a:t>
            </a:r>
            <a:r>
              <a:rPr lang="ar-EG" sz="4800" b="1" dirty="0" smtClean="0">
                <a:solidFill>
                  <a:schemeClr val="tx1"/>
                </a:solidFill>
                <a:latin typeface="Arabic Transparent" panose="020B0604020202020204" pitchFamily="34" charset="0"/>
              </a:rPr>
              <a:t> مادتا سات 2 </a:t>
            </a:r>
            <a:r>
              <a:rPr lang="ar-SA" sz="4800" b="1" dirty="0" smtClean="0">
                <a:solidFill>
                  <a:schemeClr val="tx1"/>
                </a:solidFill>
                <a:latin typeface="Arabic Transparent" panose="020B0604020202020204" pitchFamily="34" charset="0"/>
              </a:rPr>
              <a:t>هما: مادة </a:t>
            </a:r>
            <a:r>
              <a:rPr lang="ar-EG" sz="4800" b="1" dirty="0" smtClean="0">
                <a:solidFill>
                  <a:srgbClr val="FF0000"/>
                </a:solidFill>
                <a:latin typeface="Arabic Transparent" panose="020B0604020202020204" pitchFamily="34" charset="0"/>
              </a:rPr>
              <a:t>الرياضيات</a:t>
            </a:r>
            <a:r>
              <a:rPr lang="ar-SA" sz="4800" b="1" dirty="0" smtClean="0">
                <a:solidFill>
                  <a:schemeClr val="tx1"/>
                </a:solidFill>
                <a:latin typeface="Arabic Transparent" panose="020B0604020202020204" pitchFamily="34" charset="0"/>
              </a:rPr>
              <a:t> ومادة من بين مواد(الفيزياء - الكيمياء - الرياضيات).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r">
              <a:buNone/>
            </a:pPr>
            <a:r>
              <a:rPr lang="ar-EG" sz="4800" b="1" dirty="0" smtClean="0"/>
              <a:t>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31093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2199</TotalTime>
  <Words>1249</Words>
  <Application>Microsoft Office PowerPoint</Application>
  <PresentationFormat>Widescreen</PresentationFormat>
  <Paragraphs>210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Arabic Transparent</vt:lpstr>
      <vt:lpstr>Arial</vt:lpstr>
      <vt:lpstr>Century Gothic</vt:lpstr>
      <vt:lpstr>Tahoma</vt:lpstr>
      <vt:lpstr>Times New Roman</vt:lpstr>
      <vt:lpstr>Wingdings</vt:lpstr>
      <vt:lpstr>Wingdings 3</vt:lpstr>
      <vt:lpstr>Wisp</vt:lpstr>
      <vt:lpstr>Welcome to Our American Diploma    Seminar</vt:lpstr>
      <vt:lpstr> </vt:lpstr>
      <vt:lpstr>- ما هى الدبلومة الأمريكية ؟ و متى و كيف بدأت في مصر ؟ </vt:lpstr>
      <vt:lpstr>- من يعتمد هذة الشهادة ؟ </vt:lpstr>
      <vt:lpstr>- ما هى جهة الكولج بورد college boardو علاقتها بالدبلومة الأمريكية ؟ </vt:lpstr>
      <vt:lpstr>PowerPoint Presentation</vt:lpstr>
      <vt:lpstr>PowerPoint Presentation</vt:lpstr>
      <vt:lpstr>PowerPoint Presentation</vt:lpstr>
      <vt:lpstr>PowerPoint Presentation</vt:lpstr>
      <vt:lpstr>المواد الاساسية للقبول في جميع الكليات العلمية و الهندسية و النظرية: </vt:lpstr>
      <vt:lpstr>PowerPoint Presentation</vt:lpstr>
      <vt:lpstr>الجامعات الحكومية :</vt:lpstr>
      <vt:lpstr>الجامعات الخاصة : </vt:lpstr>
      <vt:lpstr>ما هو قرار 238 ؟ و هل تم الغاء البونس ؟ (Bonus)</vt:lpstr>
      <vt:lpstr>PowerPoint Presentation</vt:lpstr>
      <vt:lpstr>بالتالى : </vt:lpstr>
      <vt:lpstr> ما هى شروط الدراسة بالخارج ؟</vt:lpstr>
      <vt:lpstr>للسفر بالخارج يجب على الطالب الحصول على:</vt:lpstr>
      <vt:lpstr>- ماذا عن الطلاب ذوي الإحتياجات خاصة ؟  </vt:lpstr>
      <vt:lpstr>PowerPoint Presentation</vt:lpstr>
      <vt:lpstr>SAT1 </vt:lpstr>
      <vt:lpstr>Eman Hafez - SAT1 English  </vt:lpstr>
      <vt:lpstr>English - الانجليزية</vt:lpstr>
      <vt:lpstr>PowerPoint Presentation</vt:lpstr>
      <vt:lpstr> على:Reading يعتمد ال </vt:lpstr>
      <vt:lpstr>The Reading Test includes:</vt:lpstr>
      <vt:lpstr> على:Writing يعتمد ال </vt:lpstr>
      <vt:lpstr>PowerPoint Presentation</vt:lpstr>
      <vt:lpstr>تقيم النتائج</vt:lpstr>
      <vt:lpstr>Dates of Trial Exams at the center -مواعيد امتحان الترايل في السنتر</vt:lpstr>
      <vt:lpstr>الرياضيات  - Math Reasoning test</vt:lpstr>
      <vt:lpstr>PowerPoint Presentation</vt:lpstr>
      <vt:lpstr>PowerPoint Presentation</vt:lpstr>
      <vt:lpstr>SAT II</vt:lpstr>
      <vt:lpstr>Dr. Omneya ElDeeb</vt:lpstr>
      <vt:lpstr>Physics –الفيزياء </vt:lpstr>
      <vt:lpstr>Chapters - الفصول</vt:lpstr>
      <vt:lpstr>PowerPoint Presentation</vt:lpstr>
      <vt:lpstr>Math - الرياضيات Subject Test</vt:lpstr>
      <vt:lpstr>Biology - الأحياء</vt:lpstr>
      <vt:lpstr>اقسام الاحياء</vt:lpstr>
      <vt:lpstr>PowerPoint Presentation</vt:lpstr>
      <vt:lpstr>Chapters – الفصول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128</cp:revision>
  <dcterms:created xsi:type="dcterms:W3CDTF">2018-02-06T14:34:38Z</dcterms:created>
  <dcterms:modified xsi:type="dcterms:W3CDTF">2018-02-09T12:46:46Z</dcterms:modified>
</cp:coreProperties>
</file>